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7" r:id="rId10"/>
    <p:sldId id="265" r:id="rId11"/>
    <p:sldId id="264" r:id="rId12"/>
    <p:sldId id="266"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61" autoAdjust="0"/>
  </p:normalViewPr>
  <p:slideViewPr>
    <p:cSldViewPr snapToGrid="0" snapToObjects="1">
      <p:cViewPr varScale="1">
        <p:scale>
          <a:sx n="95" d="100"/>
          <a:sy n="95" d="100"/>
        </p:scale>
        <p:origin x="20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7B10265-79BC-4927-9F36-C4577EF7C5ED}" type="datetimeFigureOut">
              <a:rPr lang="en-US" smtClean="0"/>
              <a:t>8/7/2017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CDD5836-2298-4D04-A145-C948E5FF9F73}" type="slidenum">
              <a:rPr lang="en-US" smtClean="0"/>
              <a:t>‹#›</a:t>
            </a:fld>
            <a:endParaRPr lang="en-US"/>
          </a:p>
        </p:txBody>
      </p:sp>
    </p:spTree>
    <p:extLst>
      <p:ext uri="{BB962C8B-B14F-4D97-AF65-F5344CB8AC3E}">
        <p14:creationId xmlns:p14="http://schemas.microsoft.com/office/powerpoint/2010/main" val="368399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1B50D2-C1C9-4D46-97A0-2AFC3E2853E6}" type="datetimeFigureOut">
              <a:rPr lang="en-US" smtClean="0"/>
              <a:t>8/7/2017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D5BCA9E-A20E-4E19-994C-2E11CAF09636}" type="slidenum">
              <a:rPr lang="en-US" smtClean="0"/>
              <a:t>‹#›</a:t>
            </a:fld>
            <a:endParaRPr lang="en-US"/>
          </a:p>
        </p:txBody>
      </p:sp>
    </p:spTree>
    <p:extLst>
      <p:ext uri="{BB962C8B-B14F-4D97-AF65-F5344CB8AC3E}">
        <p14:creationId xmlns:p14="http://schemas.microsoft.com/office/powerpoint/2010/main" val="365891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webcast, ‘Social</a:t>
            </a:r>
            <a:r>
              <a:rPr lang="en-US" baseline="0" dirty="0" smtClean="0"/>
              <a:t> media and your parish: Six steps to better social media management.’ I’m Cathy Dee, OSV publishing’s Editor for Special Projects. Today our focus is not Social Media 101 -- getting started in social media or setting up social media accounts, although we’ll have some how-to links at the end if you have someone on staff who needs help in those areas. What we’re going to look at are specific ways to fit social media into your already busy schedules. We’re happy to answer questions too and will save some time at the end for those.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1</a:t>
            </a:fld>
            <a:endParaRPr lang="en-US"/>
          </a:p>
        </p:txBody>
      </p:sp>
    </p:spTree>
    <p:extLst>
      <p:ext uri="{BB962C8B-B14F-4D97-AF65-F5344CB8AC3E}">
        <p14:creationId xmlns:p14="http://schemas.microsoft.com/office/powerpoint/2010/main" val="26132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 don’t be afraid to change your tools, channels and methods as necessary.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10</a:t>
            </a:fld>
            <a:endParaRPr lang="en-US"/>
          </a:p>
        </p:txBody>
      </p:sp>
    </p:spTree>
    <p:extLst>
      <p:ext uri="{BB962C8B-B14F-4D97-AF65-F5344CB8AC3E}">
        <p14:creationId xmlns:p14="http://schemas.microsoft.com/office/powerpoint/2010/main" val="2548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webcast, ‘Social</a:t>
            </a:r>
            <a:r>
              <a:rPr lang="en-US" baseline="0" dirty="0" smtClean="0"/>
              <a:t> media and your parish: Six steps to better social media management.’ I’m Cathy Dee, OSV publishing’s Editor for Special Projects. Today our focus is not Social Media 101 -- getting started in social media or setting up social media accounts, although we’ll have some how-to links at the end if you have someone on staff who needs help in those areas. What we’re going to look at are specific ways to fit social media into your already busy schedules. We’re happy to answer questions too and will save some time at the end for those.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11</a:t>
            </a:fld>
            <a:endParaRPr lang="en-US"/>
          </a:p>
        </p:txBody>
      </p:sp>
    </p:spTree>
    <p:extLst>
      <p:ext uri="{BB962C8B-B14F-4D97-AF65-F5344CB8AC3E}">
        <p14:creationId xmlns:p14="http://schemas.microsoft.com/office/powerpoint/2010/main" val="19166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note, special</a:t>
            </a:r>
            <a:r>
              <a:rPr lang="en-US" baseline="0" dirty="0" smtClean="0"/>
              <a:t> ministries, especially your youth, young adult and other areas might have their own accounts and needs. They may use other channels – Snapchat, for example – that we won’t be talking about today. It might be a good idea for these specialty areas to go through the same audit process and share information. But you need to know where you’re starting from – what accounts you already have – and what you  might need to launch.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2</a:t>
            </a:fld>
            <a:endParaRPr lang="en-US"/>
          </a:p>
        </p:txBody>
      </p:sp>
    </p:spTree>
    <p:extLst>
      <p:ext uri="{BB962C8B-B14F-4D97-AF65-F5344CB8AC3E}">
        <p14:creationId xmlns:p14="http://schemas.microsoft.com/office/powerpoint/2010/main" val="155439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someone in the office or a knowledgeable volunteer. You’ll see a link at the end for social media policy templates,</a:t>
            </a:r>
            <a:r>
              <a:rPr lang="en-US" baseline="0" dirty="0" smtClean="0"/>
              <a:t> including the USCCB guidelines.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3</a:t>
            </a:fld>
            <a:endParaRPr lang="en-US"/>
          </a:p>
        </p:txBody>
      </p:sp>
    </p:spTree>
    <p:extLst>
      <p:ext uri="{BB962C8B-B14F-4D97-AF65-F5344CB8AC3E}">
        <p14:creationId xmlns:p14="http://schemas.microsoft.com/office/powerpoint/2010/main" val="129570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feel as if you need to be EVERYWHERE – choose</a:t>
            </a:r>
            <a:r>
              <a:rPr lang="en-US" baseline="0" dirty="0" smtClean="0"/>
              <a:t> your channels and do them well! Also, remember you’re using social media in concert with your web site, printed materials and app. PICTURES </a:t>
            </a:r>
            <a:r>
              <a:rPr lang="en-US" baseline="0" dirty="0" err="1" smtClean="0"/>
              <a:t>PICTURES</a:t>
            </a:r>
            <a:r>
              <a:rPr lang="en-US" baseline="0" dirty="0" smtClean="0"/>
              <a:t> </a:t>
            </a:r>
            <a:r>
              <a:rPr lang="en-US" baseline="0" dirty="0" err="1" smtClean="0"/>
              <a:t>PICTURES</a:t>
            </a:r>
            <a:r>
              <a:rPr lang="en-US" baseline="0" dirty="0" smtClean="0"/>
              <a:t> – you can use FB for your picture albums. Photobucket and other favorite sites if you have them. Link at the end for </a:t>
            </a:r>
            <a:r>
              <a:rPr lang="en-US" baseline="0" dirty="0" err="1" smtClean="0"/>
              <a:t>LastPass</a:t>
            </a:r>
            <a:r>
              <a:rPr lang="en-US" baseline="0" dirty="0" smtClean="0"/>
              <a:t> and other password managers. LIVESTREAMING on FB, Twitter (Periscope), Livestream, YouTube, other services</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4</a:t>
            </a:fld>
            <a:endParaRPr lang="en-US"/>
          </a:p>
        </p:txBody>
      </p:sp>
    </p:spTree>
    <p:extLst>
      <p:ext uri="{BB962C8B-B14F-4D97-AF65-F5344CB8AC3E}">
        <p14:creationId xmlns:p14="http://schemas.microsoft.com/office/powerpoint/2010/main" val="80366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focusing</a:t>
            </a:r>
            <a:r>
              <a:rPr lang="en-US" baseline="0" dirty="0" smtClean="0"/>
              <a:t> on just a few areas to post about, you avoid scattershot post and feeling as if you have to post everything. How often should you post? One Facebook, twice a day at most – at least, three times a week. Remember posts can be scheduled. On Twitter, there may not be too much. Tweet away! Instagram – one to three a week? Once a day is not too much. Pinterest – upload posts once a week. Photos – as needed. Livestreaming – when something interesting happens (Mass, school program, etc.) You probably already have a strong parish community – let your social media efforts build and amplify on that. Take advantage of scheduling through Facebook, </a:t>
            </a:r>
            <a:r>
              <a:rPr lang="en-US" baseline="0" dirty="0" err="1" smtClean="0"/>
              <a:t>Tweetdeck</a:t>
            </a:r>
            <a:r>
              <a:rPr lang="en-US" baseline="0" dirty="0" smtClean="0"/>
              <a:t> or Hootsuite or other social media manager for stuff on your calendar, liturgical dates and other scheduled stuff.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5</a:t>
            </a:fld>
            <a:endParaRPr lang="en-US"/>
          </a:p>
        </p:txBody>
      </p:sp>
    </p:spTree>
    <p:extLst>
      <p:ext uri="{BB962C8B-B14F-4D97-AF65-F5344CB8AC3E}">
        <p14:creationId xmlns:p14="http://schemas.microsoft.com/office/powerpoint/2010/main" val="47829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channels,</a:t>
            </a:r>
            <a:r>
              <a:rPr lang="en-US" baseline="0" dirty="0" smtClean="0"/>
              <a:t> like Instagram, must be posted to by mobile apps.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6</a:t>
            </a:fld>
            <a:endParaRPr lang="en-US"/>
          </a:p>
        </p:txBody>
      </p:sp>
    </p:spTree>
    <p:extLst>
      <p:ext uri="{BB962C8B-B14F-4D97-AF65-F5344CB8AC3E}">
        <p14:creationId xmlns:p14="http://schemas.microsoft.com/office/powerpoint/2010/main" val="232789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Be dependable about what you share! Important dates life First Communions, Confirmation … reminders like when the church is not available (like for a wedding) … parish festival information … school closings … Mass time changes …  You parish app is a good way to share this info but as you know the more ways you can reach people, the better!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7</a:t>
            </a:fld>
            <a:endParaRPr lang="en-US"/>
          </a:p>
        </p:txBody>
      </p:sp>
    </p:spTree>
    <p:extLst>
      <p:ext uri="{BB962C8B-B14F-4D97-AF65-F5344CB8AC3E}">
        <p14:creationId xmlns:p14="http://schemas.microsoft.com/office/powerpoint/2010/main" val="60118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8</a:t>
            </a:fld>
            <a:endParaRPr lang="en-US"/>
          </a:p>
        </p:txBody>
      </p:sp>
    </p:spTree>
    <p:extLst>
      <p:ext uri="{BB962C8B-B14F-4D97-AF65-F5344CB8AC3E}">
        <p14:creationId xmlns:p14="http://schemas.microsoft.com/office/powerpoint/2010/main" val="82302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patron saint of the internet as proposed by St.</a:t>
            </a:r>
            <a:r>
              <a:rPr lang="en-US" baseline="0" dirty="0" smtClean="0"/>
              <a:t> Pope JPII</a:t>
            </a:r>
            <a:r>
              <a:rPr lang="en-US" dirty="0" smtClean="0"/>
              <a:t> is </a:t>
            </a:r>
            <a:r>
              <a:rPr lang="en-US" b="1" dirty="0" err="1" smtClean="0"/>
              <a:t>Isidore</a:t>
            </a:r>
            <a:r>
              <a:rPr lang="en-US" b="1" dirty="0" smtClean="0"/>
              <a:t> of Seville</a:t>
            </a:r>
            <a:r>
              <a:rPr lang="en-US" dirty="0" smtClean="0"/>
              <a:t>, who tried to record everything ever known – first</a:t>
            </a:r>
            <a:r>
              <a:rPr lang="en-US" baseline="0" dirty="0" smtClean="0"/>
              <a:t> </a:t>
            </a:r>
            <a:r>
              <a:rPr lang="en-US" baseline="0" dirty="0" err="1" smtClean="0"/>
              <a:t>encylopedia</a:t>
            </a:r>
            <a:r>
              <a:rPr lang="en-US" dirty="0" smtClean="0"/>
              <a:t>. In 1997 Pope </a:t>
            </a:r>
            <a:r>
              <a:rPr lang="en-US" b="1" dirty="0" smtClean="0"/>
              <a:t>John Paul II</a:t>
            </a:r>
            <a:r>
              <a:rPr lang="en-US" dirty="0" smtClean="0"/>
              <a:t> declared </a:t>
            </a:r>
            <a:r>
              <a:rPr lang="en-US" b="1" dirty="0" err="1" smtClean="0"/>
              <a:t>Isidore</a:t>
            </a:r>
            <a:r>
              <a:rPr lang="en-US" b="1" dirty="0" smtClean="0"/>
              <a:t> of Seville</a:t>
            </a:r>
            <a:r>
              <a:rPr lang="en-US" dirty="0" smtClean="0"/>
              <a:t> the patron saint of the internet. </a:t>
            </a:r>
            <a:endParaRPr lang="en-US" dirty="0"/>
          </a:p>
        </p:txBody>
      </p:sp>
      <p:sp>
        <p:nvSpPr>
          <p:cNvPr id="4" name="Slide Number Placeholder 3"/>
          <p:cNvSpPr>
            <a:spLocks noGrp="1"/>
          </p:cNvSpPr>
          <p:nvPr>
            <p:ph type="sldNum" sz="quarter" idx="10"/>
          </p:nvPr>
        </p:nvSpPr>
        <p:spPr/>
        <p:txBody>
          <a:bodyPr/>
          <a:lstStyle/>
          <a:p>
            <a:fld id="{CD5BCA9E-A20E-4E19-994C-2E11CAF09636}" type="slidenum">
              <a:rPr lang="en-US" smtClean="0"/>
              <a:t>9</a:t>
            </a:fld>
            <a:endParaRPr lang="en-US"/>
          </a:p>
        </p:txBody>
      </p:sp>
    </p:spTree>
    <p:extLst>
      <p:ext uri="{BB962C8B-B14F-4D97-AF65-F5344CB8AC3E}">
        <p14:creationId xmlns:p14="http://schemas.microsoft.com/office/powerpoint/2010/main" val="418587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9C04E6-196F-074D-AB7E-08D53A88B713}"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213243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C04E6-196F-074D-AB7E-08D53A88B713}"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188562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C04E6-196F-074D-AB7E-08D53A88B713}"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111983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C04E6-196F-074D-AB7E-08D53A88B713}"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69618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C04E6-196F-074D-AB7E-08D53A88B713}"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80404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9C04E6-196F-074D-AB7E-08D53A88B713}"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302645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9C04E6-196F-074D-AB7E-08D53A88B713}"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217708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9C04E6-196F-074D-AB7E-08D53A88B713}"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386895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C04E6-196F-074D-AB7E-08D53A88B713}"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403235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C04E6-196F-074D-AB7E-08D53A88B713}"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378872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C04E6-196F-074D-AB7E-08D53A88B713}"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24007-4FE0-F94F-8253-633126FEA489}" type="slidenum">
              <a:rPr lang="en-US" smtClean="0"/>
              <a:t>‹#›</a:t>
            </a:fld>
            <a:endParaRPr lang="en-US"/>
          </a:p>
        </p:txBody>
      </p:sp>
    </p:spTree>
    <p:extLst>
      <p:ext uri="{BB962C8B-B14F-4D97-AF65-F5344CB8AC3E}">
        <p14:creationId xmlns:p14="http://schemas.microsoft.com/office/powerpoint/2010/main" val="132413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C04E6-196F-074D-AB7E-08D53A88B713}" type="datetimeFigureOut">
              <a:rPr lang="en-US" smtClean="0"/>
              <a:t>8/7/2017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24007-4FE0-F94F-8253-633126FEA489}" type="slidenum">
              <a:rPr lang="en-US" smtClean="0"/>
              <a:t>‹#›</a:t>
            </a:fld>
            <a:endParaRPr lang="en-US"/>
          </a:p>
        </p:txBody>
      </p:sp>
    </p:spTree>
    <p:extLst>
      <p:ext uri="{BB962C8B-B14F-4D97-AF65-F5344CB8AC3E}">
        <p14:creationId xmlns:p14="http://schemas.microsoft.com/office/powerpoint/2010/main" val="390020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catholictechtalk.com/2016/02/03/5871/" TargetMode="External"/><Relationship Id="rId13" Type="http://schemas.openxmlformats.org/officeDocument/2006/relationships/hyperlink" Target="https://www.forbes.com/sites/neilpatel/2016/09/12/how-frequently-you-should-post-on-social-media-according-to-the-pros/2/#3bc6679e100f" TargetMode="External"/><Relationship Id="rId18" Type="http://schemas.openxmlformats.org/officeDocument/2006/relationships/hyperlink" Target="https://ifttt.com/about" TargetMode="External"/><Relationship Id="rId3" Type="http://schemas.openxmlformats.org/officeDocument/2006/relationships/image" Target="../media/image1.jpg"/><Relationship Id="rId21" Type="http://schemas.openxmlformats.org/officeDocument/2006/relationships/hyperlink" Target="http://www.catholictechtalk.com/" TargetMode="External"/><Relationship Id="rId7" Type="http://schemas.openxmlformats.org/officeDocument/2006/relationships/hyperlink" Target="https://www.facebook.com/pages/create/" TargetMode="External"/><Relationship Id="rId12" Type="http://schemas.openxmlformats.org/officeDocument/2006/relationships/hyperlink" Target="https://www.lifewire.com/get-a-pinterest-account-2654220" TargetMode="External"/><Relationship Id="rId17" Type="http://schemas.openxmlformats.org/officeDocument/2006/relationships/hyperlink" Target="https://drive.google.com/file/d/0B9Gnigjqdhfqbi1xR3JJUnE1eWc/view" TargetMode="External"/><Relationship Id="rId25" Type="http://schemas.openxmlformats.org/officeDocument/2006/relationships/hyperlink" Target="http://amzn.to/2hBrmi3" TargetMode="External"/><Relationship Id="rId2" Type="http://schemas.openxmlformats.org/officeDocument/2006/relationships/notesSlide" Target="../notesSlides/notesSlide10.xml"/><Relationship Id="rId16" Type="http://schemas.openxmlformats.org/officeDocument/2006/relationships/hyperlink" Target="http://www.socialmediaexaminer.com/5-social-media-management-tools-to-save-time/" TargetMode="External"/><Relationship Id="rId20" Type="http://schemas.openxmlformats.org/officeDocument/2006/relationships/hyperlink" Target="http://blog.suzi-pratt.com/parental-consent-form-template/" TargetMode="External"/><Relationship Id="rId1" Type="http://schemas.openxmlformats.org/officeDocument/2006/relationships/slideLayout" Target="../slideLayouts/slideLayout1.xml"/><Relationship Id="rId6" Type="http://schemas.openxmlformats.org/officeDocument/2006/relationships/hyperlink" Target="https://support.twitter.com/articles/100990" TargetMode="External"/><Relationship Id="rId11" Type="http://schemas.openxmlformats.org/officeDocument/2006/relationships/hyperlink" Target="https://www.lifewire.com/youtube-account-signup-2655499" TargetMode="External"/><Relationship Id="rId24" Type="http://schemas.openxmlformats.org/officeDocument/2006/relationships/hyperlink" Target="http://amzn.to/2uhSrwO" TargetMode="External"/><Relationship Id="rId5" Type="http://schemas.openxmlformats.org/officeDocument/2006/relationships/hyperlink" Target="http://socialchurch.co/social-media-policies-churches-ministries/" TargetMode="External"/><Relationship Id="rId15" Type="http://schemas.openxmlformats.org/officeDocument/2006/relationships/hyperlink" Target="https://www.lastpass.com/" TargetMode="External"/><Relationship Id="rId23" Type="http://schemas.openxmlformats.org/officeDocument/2006/relationships/hyperlink" Target="https://www.thereligionteacher.com/todaysparish/" TargetMode="External"/><Relationship Id="rId10" Type="http://schemas.openxmlformats.org/officeDocument/2006/relationships/hyperlink" Target="https://pikemalltech.com/how-to-use-periscope-for-education/" TargetMode="External"/><Relationship Id="rId19" Type="http://schemas.openxmlformats.org/officeDocument/2006/relationships/hyperlink" Target="http://www.lifeway.com/pastors/2017/01/03/keys-effective-church-social-media-strategy/" TargetMode="External"/><Relationship Id="rId4" Type="http://schemas.openxmlformats.org/officeDocument/2006/relationships/hyperlink" Target="http://www.usccb.org/about/communications/social-media-guidelines.cfm" TargetMode="External"/><Relationship Id="rId9" Type="http://schemas.openxmlformats.org/officeDocument/2006/relationships/hyperlink" Target="https://help.instagram.com/1642053262784201/" TargetMode="External"/><Relationship Id="rId14" Type="http://schemas.openxmlformats.org/officeDocument/2006/relationships/hyperlink" Target="https://www.pcmag.com/article2/0,2817,2407168,00.asp" TargetMode="External"/><Relationship Id="rId22" Type="http://schemas.openxmlformats.org/officeDocument/2006/relationships/hyperlink" Target="http://www.ecatholicblog.com/marke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bit.ly/2hChbK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blog.hootsuite.com/social-media-audit-templ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 y="4627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407"/>
            <a:ext cx="9144000" cy="1814568"/>
          </a:xfrm>
          <a:prstGeom prst="rect">
            <a:avLst/>
          </a:prstGeom>
        </p:spPr>
      </p:pic>
      <p:sp>
        <p:nvSpPr>
          <p:cNvPr id="3" name="TextBox 2"/>
          <p:cNvSpPr txBox="1"/>
          <p:nvPr/>
        </p:nvSpPr>
        <p:spPr>
          <a:xfrm>
            <a:off x="307570" y="2626233"/>
            <a:ext cx="8337665" cy="923330"/>
          </a:xfrm>
          <a:prstGeom prst="rect">
            <a:avLst/>
          </a:prstGeom>
          <a:noFill/>
        </p:spPr>
        <p:txBody>
          <a:bodyPr wrap="square" rtlCol="0">
            <a:spAutoFit/>
          </a:bodyPr>
          <a:lstStyle/>
          <a:p>
            <a:pPr algn="ctr"/>
            <a:r>
              <a:rPr lang="en-US" sz="5400" dirty="0" smtClean="0"/>
              <a:t>Social Media and Your Parish</a:t>
            </a:r>
            <a:endParaRPr lang="en-US" sz="5400" dirty="0"/>
          </a:p>
        </p:txBody>
      </p:sp>
      <p:sp>
        <p:nvSpPr>
          <p:cNvPr id="5" name="TextBox 4"/>
          <p:cNvSpPr txBox="1"/>
          <p:nvPr/>
        </p:nvSpPr>
        <p:spPr>
          <a:xfrm>
            <a:off x="1770610" y="4618858"/>
            <a:ext cx="5411586" cy="1077218"/>
          </a:xfrm>
          <a:prstGeom prst="rect">
            <a:avLst/>
          </a:prstGeom>
          <a:noFill/>
        </p:spPr>
        <p:txBody>
          <a:bodyPr wrap="square" rtlCol="0">
            <a:spAutoFit/>
          </a:bodyPr>
          <a:lstStyle/>
          <a:p>
            <a:pPr algn="ctr"/>
            <a:r>
              <a:rPr lang="en-US" sz="3200" dirty="0" smtClean="0"/>
              <a:t>Cathy Dee</a:t>
            </a:r>
            <a:br>
              <a:rPr lang="en-US" sz="3200" dirty="0" smtClean="0"/>
            </a:br>
            <a:r>
              <a:rPr lang="en-US" sz="3200" dirty="0" smtClean="0"/>
              <a:t>OSV Editor for Special Projects</a:t>
            </a:r>
            <a:endParaRPr lang="en-US" sz="3200" dirty="0"/>
          </a:p>
        </p:txBody>
      </p:sp>
      <p:sp>
        <p:nvSpPr>
          <p:cNvPr id="6" name="TextBox 5"/>
          <p:cNvSpPr txBox="1"/>
          <p:nvPr/>
        </p:nvSpPr>
        <p:spPr>
          <a:xfrm>
            <a:off x="631767" y="3376891"/>
            <a:ext cx="7564582" cy="523220"/>
          </a:xfrm>
          <a:prstGeom prst="rect">
            <a:avLst/>
          </a:prstGeom>
          <a:noFill/>
        </p:spPr>
        <p:txBody>
          <a:bodyPr wrap="square" rtlCol="0">
            <a:spAutoFit/>
          </a:bodyPr>
          <a:lstStyle/>
          <a:p>
            <a:pPr algn="ctr"/>
            <a:r>
              <a:rPr lang="en-US" sz="2800" b="1" dirty="0" smtClean="0">
                <a:solidFill>
                  <a:srgbClr val="C00000"/>
                </a:solidFill>
              </a:rPr>
              <a:t>Six steps to better social media management</a:t>
            </a:r>
            <a:endParaRPr lang="en-US" sz="2800" b="1" dirty="0">
              <a:solidFill>
                <a:srgbClr val="C00000"/>
              </a:solidFill>
            </a:endParaRPr>
          </a:p>
        </p:txBody>
      </p:sp>
    </p:spTree>
    <p:extLst>
      <p:ext uri="{BB962C8B-B14F-4D97-AF65-F5344CB8AC3E}">
        <p14:creationId xmlns:p14="http://schemas.microsoft.com/office/powerpoint/2010/main" val="26919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303"/>
            <a:ext cx="9144000" cy="6858000"/>
          </a:xfrm>
          <a:prstGeom prst="rect">
            <a:avLst/>
          </a:prstGeom>
        </p:spPr>
      </p:pic>
      <p:sp>
        <p:nvSpPr>
          <p:cNvPr id="6" name="TextBox 5"/>
          <p:cNvSpPr txBox="1"/>
          <p:nvPr/>
        </p:nvSpPr>
        <p:spPr>
          <a:xfrm>
            <a:off x="899097" y="-174493"/>
            <a:ext cx="2293705" cy="707886"/>
          </a:xfrm>
          <a:prstGeom prst="rect">
            <a:avLst/>
          </a:prstGeom>
          <a:noFill/>
        </p:spPr>
        <p:txBody>
          <a:bodyPr wrap="none" rtlCol="0">
            <a:spAutoFit/>
          </a:bodyPr>
          <a:lstStyle/>
          <a:p>
            <a:r>
              <a:rPr lang="en-US" sz="4000" dirty="0" smtClean="0"/>
              <a:t>Resources</a:t>
            </a:r>
            <a:endParaRPr lang="en-US" sz="4000" dirty="0"/>
          </a:p>
        </p:txBody>
      </p:sp>
      <p:sp>
        <p:nvSpPr>
          <p:cNvPr id="7" name="TextBox 6"/>
          <p:cNvSpPr txBox="1"/>
          <p:nvPr/>
        </p:nvSpPr>
        <p:spPr>
          <a:xfrm>
            <a:off x="899097" y="576957"/>
            <a:ext cx="7905269" cy="5709255"/>
          </a:xfrm>
          <a:prstGeom prst="rect">
            <a:avLst/>
          </a:prstGeom>
          <a:noFill/>
        </p:spPr>
        <p:txBody>
          <a:bodyPr wrap="square" rtlCol="0">
            <a:spAutoFit/>
          </a:bodyPr>
          <a:lstStyle/>
          <a:p>
            <a:r>
              <a:rPr lang="en-US" sz="1300" dirty="0"/>
              <a:t>USCCB </a:t>
            </a:r>
            <a:r>
              <a:rPr lang="en-US" sz="1300" dirty="0" smtClean="0"/>
              <a:t>Social Media Guidelines </a:t>
            </a:r>
            <a:r>
              <a:rPr lang="en-US" sz="1300" u="sng" dirty="0">
                <a:hlinkClick r:id="rId4"/>
              </a:rPr>
              <a:t>http://www.usccb.org/about/communications/social-media-guidelines.cfm</a:t>
            </a:r>
            <a:endParaRPr lang="en-US" sz="1300" dirty="0"/>
          </a:p>
          <a:p>
            <a:r>
              <a:rPr lang="en-US" sz="1300" dirty="0"/>
              <a:t>Social media policy for churches </a:t>
            </a:r>
            <a:r>
              <a:rPr lang="en-US" sz="1300" u="sng" dirty="0">
                <a:hlinkClick r:id="rId5"/>
              </a:rPr>
              <a:t>http://socialchurch.co/social-media-policies-churches-ministries/</a:t>
            </a:r>
            <a:endParaRPr lang="en-US" sz="1300" dirty="0"/>
          </a:p>
          <a:p>
            <a:r>
              <a:rPr lang="en-US" sz="1300" dirty="0"/>
              <a:t>How to sign up for Twitter </a:t>
            </a:r>
            <a:r>
              <a:rPr lang="en-US" sz="1300" u="sng" dirty="0">
                <a:hlinkClick r:id="rId6"/>
              </a:rPr>
              <a:t>https://support.twitter.com/articles/100990#</a:t>
            </a:r>
            <a:r>
              <a:rPr lang="en-US" sz="1300" dirty="0"/>
              <a:t> </a:t>
            </a:r>
          </a:p>
          <a:p>
            <a:r>
              <a:rPr lang="en-US" sz="1300" dirty="0"/>
              <a:t>How to create a FB FAN page </a:t>
            </a:r>
            <a:r>
              <a:rPr lang="en-US" sz="1300" u="sng" dirty="0">
                <a:hlinkClick r:id="rId7"/>
              </a:rPr>
              <a:t>https://www.facebook.com/pages/create/</a:t>
            </a:r>
            <a:r>
              <a:rPr lang="en-US" sz="1300" u="sng" dirty="0"/>
              <a:t> </a:t>
            </a:r>
            <a:endParaRPr lang="en-US" sz="1300" dirty="0"/>
          </a:p>
          <a:p>
            <a:r>
              <a:rPr lang="en-US" sz="1300" dirty="0"/>
              <a:t>Four Reasons Why Your Church Needs a Facebook Page </a:t>
            </a:r>
            <a:r>
              <a:rPr lang="en-US" sz="1300" u="sng" dirty="0">
                <a:hlinkClick r:id="rId8"/>
              </a:rPr>
              <a:t>http://catholictechtalk.com/2016/02/03/5871/</a:t>
            </a:r>
            <a:endParaRPr lang="en-US" sz="1300" dirty="0"/>
          </a:p>
          <a:p>
            <a:r>
              <a:rPr lang="en-US" sz="1300" dirty="0"/>
              <a:t>How to sign up for Instagram </a:t>
            </a:r>
            <a:r>
              <a:rPr lang="en-US" sz="1300" u="sng" dirty="0">
                <a:hlinkClick r:id="rId9"/>
              </a:rPr>
              <a:t>https://help.instagram.com/1642053262784201</a:t>
            </a:r>
            <a:r>
              <a:rPr lang="en-US" sz="1300" u="sng" dirty="0" smtClean="0">
                <a:hlinkClick r:id="rId9"/>
              </a:rPr>
              <a:t>/</a:t>
            </a:r>
            <a:endParaRPr lang="en-US" sz="1300" u="sng" dirty="0" smtClean="0"/>
          </a:p>
          <a:p>
            <a:r>
              <a:rPr lang="en-US" sz="1300" dirty="0"/>
              <a:t>Using Periscope </a:t>
            </a:r>
            <a:r>
              <a:rPr lang="en-US" sz="1300" dirty="0">
                <a:hlinkClick r:id="rId10"/>
              </a:rPr>
              <a:t>https://pikemalltech.com/how-to-use-periscope-for-education</a:t>
            </a:r>
            <a:r>
              <a:rPr lang="en-US" sz="1300" dirty="0" smtClean="0">
                <a:hlinkClick r:id="rId10"/>
              </a:rPr>
              <a:t>/</a:t>
            </a:r>
            <a:r>
              <a:rPr lang="en-US" sz="1300" dirty="0" smtClean="0"/>
              <a:t> </a:t>
            </a:r>
            <a:endParaRPr lang="en-US" sz="1300" dirty="0"/>
          </a:p>
          <a:p>
            <a:r>
              <a:rPr lang="en-US" sz="1300" dirty="0"/>
              <a:t>How to sign up for YouTube </a:t>
            </a:r>
            <a:r>
              <a:rPr lang="en-US" sz="1300" u="sng" dirty="0">
                <a:hlinkClick r:id="rId11"/>
              </a:rPr>
              <a:t>https://www.lifewire.com/youtube-account-signup-2655499</a:t>
            </a:r>
            <a:r>
              <a:rPr lang="en-US" sz="1300" dirty="0"/>
              <a:t> </a:t>
            </a:r>
          </a:p>
          <a:p>
            <a:r>
              <a:rPr lang="en-US" sz="1300" dirty="0"/>
              <a:t>How to sign up for Pinterest </a:t>
            </a:r>
            <a:r>
              <a:rPr lang="en-US" sz="1300" u="sng" dirty="0">
                <a:hlinkClick r:id="rId12"/>
              </a:rPr>
              <a:t>https://www.lifewire.com/get-a-pinterest-account-2654220</a:t>
            </a:r>
            <a:r>
              <a:rPr lang="en-US" sz="1300" dirty="0"/>
              <a:t> (use business option</a:t>
            </a:r>
            <a:r>
              <a:rPr lang="en-US" sz="1300" dirty="0" smtClean="0"/>
              <a:t>)</a:t>
            </a:r>
          </a:p>
          <a:p>
            <a:r>
              <a:rPr lang="en-US" sz="1300" dirty="0" smtClean="0"/>
              <a:t>How frequently should </a:t>
            </a:r>
            <a:r>
              <a:rPr lang="en-US" sz="1300" dirty="0"/>
              <a:t>you post? </a:t>
            </a:r>
            <a:r>
              <a:rPr lang="en-US" sz="1300" dirty="0">
                <a:hlinkClick r:id="rId13"/>
              </a:rPr>
              <a:t>https://www.forbes.com/sites/neilpatel/2016/09/12/how-frequently-you-should-post-on-social-media-according-to-the-pros/2/#</a:t>
            </a:r>
            <a:r>
              <a:rPr lang="en-US" sz="1300" dirty="0" smtClean="0">
                <a:hlinkClick r:id="rId13"/>
              </a:rPr>
              <a:t>3bc6679e100f</a:t>
            </a:r>
            <a:r>
              <a:rPr lang="en-US" sz="1300" dirty="0" smtClean="0"/>
              <a:t/>
            </a:r>
            <a:br>
              <a:rPr lang="en-US" sz="1300" dirty="0" smtClean="0"/>
            </a:br>
            <a:r>
              <a:rPr lang="en-US" sz="1300" dirty="0" smtClean="0"/>
              <a:t>Best </a:t>
            </a:r>
            <a:r>
              <a:rPr lang="en-US" sz="1300" dirty="0"/>
              <a:t>password managers </a:t>
            </a:r>
            <a:r>
              <a:rPr lang="en-US" sz="1300" dirty="0">
                <a:hlinkClick r:id="rId14"/>
              </a:rPr>
              <a:t>https://</a:t>
            </a:r>
            <a:r>
              <a:rPr lang="en-US" sz="1300" dirty="0" smtClean="0">
                <a:hlinkClick r:id="rId14"/>
              </a:rPr>
              <a:t>www.pcmag.com/article2/0,2817,2407168,00.asp</a:t>
            </a:r>
            <a:endParaRPr lang="en-US" sz="1300" dirty="0" smtClean="0"/>
          </a:p>
          <a:p>
            <a:r>
              <a:rPr lang="en-US" sz="1300" dirty="0" err="1" smtClean="0"/>
              <a:t>LastPass</a:t>
            </a:r>
            <a:r>
              <a:rPr lang="en-US" sz="1300" dirty="0" smtClean="0"/>
              <a:t> password manager: </a:t>
            </a:r>
            <a:r>
              <a:rPr lang="en-US" sz="1300" dirty="0">
                <a:hlinkClick r:id="rId15"/>
              </a:rPr>
              <a:t>https://</a:t>
            </a:r>
            <a:r>
              <a:rPr lang="en-US" sz="1300" dirty="0" smtClean="0">
                <a:hlinkClick r:id="rId15"/>
              </a:rPr>
              <a:t>www.lastpass.com</a:t>
            </a:r>
            <a:r>
              <a:rPr lang="en-US" sz="1300" dirty="0" smtClean="0"/>
              <a:t> </a:t>
            </a:r>
          </a:p>
          <a:p>
            <a:r>
              <a:rPr lang="en-US" sz="1300" dirty="0" smtClean="0"/>
              <a:t>5 social media tools </a:t>
            </a:r>
            <a:r>
              <a:rPr lang="en-US" sz="1300" dirty="0"/>
              <a:t>to save time </a:t>
            </a:r>
            <a:r>
              <a:rPr lang="en-US" sz="1300" dirty="0">
                <a:hlinkClick r:id="rId16"/>
              </a:rPr>
              <a:t>www.socialmediaexaminer.com/5-social-media-management-tools-to-save-time</a:t>
            </a:r>
            <a:r>
              <a:rPr lang="en-US" sz="1300" dirty="0" smtClean="0">
                <a:hlinkClick r:id="rId16"/>
              </a:rPr>
              <a:t>/</a:t>
            </a:r>
            <a:r>
              <a:rPr lang="en-US" sz="1300" dirty="0" smtClean="0"/>
              <a:t> </a:t>
            </a:r>
          </a:p>
          <a:p>
            <a:r>
              <a:rPr lang="en-US" sz="1300" dirty="0" smtClean="0"/>
              <a:t>Hootsuite social </a:t>
            </a:r>
            <a:r>
              <a:rPr lang="en-US" sz="1300" dirty="0"/>
              <a:t>media audit tools </a:t>
            </a:r>
            <a:r>
              <a:rPr lang="en-US" sz="1300" dirty="0">
                <a:hlinkClick r:id="rId17"/>
              </a:rPr>
              <a:t>https://</a:t>
            </a:r>
            <a:r>
              <a:rPr lang="en-US" sz="1300" dirty="0" smtClean="0">
                <a:hlinkClick r:id="rId17"/>
              </a:rPr>
              <a:t>drive.google.com/file/d/0B9Gnigjqdhfqbi1xR3JJUnE1eWc/view</a:t>
            </a:r>
            <a:r>
              <a:rPr lang="en-US" sz="1300" dirty="0" smtClean="0"/>
              <a:t> </a:t>
            </a:r>
            <a:r>
              <a:rPr lang="en-US" sz="1300" dirty="0"/>
              <a:t/>
            </a:r>
            <a:br>
              <a:rPr lang="en-US" sz="1300" dirty="0"/>
            </a:br>
            <a:r>
              <a:rPr lang="en-US" sz="1300" dirty="0"/>
              <a:t>IFTTT </a:t>
            </a:r>
            <a:r>
              <a:rPr lang="en-US" sz="1300" dirty="0">
                <a:hlinkClick r:id="rId18"/>
              </a:rPr>
              <a:t>https://</a:t>
            </a:r>
            <a:r>
              <a:rPr lang="en-US" sz="1300" dirty="0" smtClean="0">
                <a:hlinkClick r:id="rId18"/>
              </a:rPr>
              <a:t>ifttt.com/about</a:t>
            </a:r>
            <a:endParaRPr lang="en-US" sz="1300" dirty="0" smtClean="0"/>
          </a:p>
          <a:p>
            <a:r>
              <a:rPr lang="en-US" sz="1300" dirty="0" smtClean="0"/>
              <a:t>7 keys to a church social </a:t>
            </a:r>
            <a:r>
              <a:rPr lang="en-US" sz="1300" dirty="0"/>
              <a:t>media strategy </a:t>
            </a:r>
            <a:r>
              <a:rPr lang="en-US" sz="1300" dirty="0">
                <a:hlinkClick r:id="rId19"/>
              </a:rPr>
              <a:t>http://www.lifeway.com/pastors/2017/01/03/keys-effective-church-social-media-strategy</a:t>
            </a:r>
            <a:r>
              <a:rPr lang="en-US" sz="1300" dirty="0" smtClean="0">
                <a:hlinkClick r:id="rId19"/>
              </a:rPr>
              <a:t>/</a:t>
            </a:r>
            <a:r>
              <a:rPr lang="en-US" sz="1300" dirty="0" smtClean="0"/>
              <a:t> </a:t>
            </a:r>
          </a:p>
          <a:p>
            <a:r>
              <a:rPr lang="en-US" sz="1300" dirty="0"/>
              <a:t>Sample consent forms </a:t>
            </a:r>
            <a:r>
              <a:rPr lang="en-US" sz="1300" dirty="0">
                <a:hlinkClick r:id="rId20"/>
              </a:rPr>
              <a:t>http://blog.suzi-pratt.com/parental-consent-form-template</a:t>
            </a:r>
            <a:r>
              <a:rPr lang="en-US" sz="1300" dirty="0" smtClean="0">
                <a:hlinkClick r:id="rId20"/>
              </a:rPr>
              <a:t>/</a:t>
            </a:r>
            <a:r>
              <a:rPr lang="en-US" sz="1300" dirty="0" smtClean="0"/>
              <a:t> </a:t>
            </a:r>
            <a:br>
              <a:rPr lang="en-US" sz="1300" dirty="0" smtClean="0"/>
            </a:br>
            <a:r>
              <a:rPr lang="en-US" sz="1300" dirty="0" smtClean="0"/>
              <a:t>Catholic Tech Talk </a:t>
            </a:r>
            <a:r>
              <a:rPr lang="en-US" sz="1300" dirty="0" smtClean="0">
                <a:hlinkClick r:id="rId21"/>
              </a:rPr>
              <a:t>www.catholictechtalk.com</a:t>
            </a:r>
            <a:r>
              <a:rPr lang="en-US" sz="1300" dirty="0" smtClean="0"/>
              <a:t> </a:t>
            </a:r>
            <a:r>
              <a:rPr lang="en-US" sz="1300" i="1" dirty="0" smtClean="0"/>
              <a:t>  </a:t>
            </a:r>
            <a:r>
              <a:rPr lang="en-US" sz="1300" dirty="0" smtClean="0"/>
              <a:t/>
            </a:r>
            <a:br>
              <a:rPr lang="en-US" sz="1300" dirty="0" smtClean="0"/>
            </a:br>
            <a:r>
              <a:rPr lang="en-US" sz="1300" dirty="0" smtClean="0"/>
              <a:t>Marketing </a:t>
            </a:r>
            <a:r>
              <a:rPr lang="en-US" sz="1300" dirty="0"/>
              <a:t>your parish </a:t>
            </a:r>
            <a:r>
              <a:rPr lang="en-US" sz="1300" dirty="0">
                <a:hlinkClick r:id="rId22"/>
              </a:rPr>
              <a:t>http://www.ecatholicblog.com/marketing</a:t>
            </a:r>
            <a:r>
              <a:rPr lang="en-US" sz="1300" dirty="0" smtClean="0">
                <a:hlinkClick r:id="rId22"/>
              </a:rPr>
              <a:t>/</a:t>
            </a:r>
            <a:r>
              <a:rPr lang="en-US" sz="1300" dirty="0" smtClean="0"/>
              <a:t> </a:t>
            </a:r>
            <a:br>
              <a:rPr lang="en-US" sz="1300" dirty="0" smtClean="0"/>
            </a:br>
            <a:r>
              <a:rPr lang="en-US" sz="1300" dirty="0" smtClean="0"/>
              <a:t>Parish social media resources from The </a:t>
            </a:r>
            <a:r>
              <a:rPr lang="en-US" sz="1300" dirty="0"/>
              <a:t>Religion </a:t>
            </a:r>
            <a:r>
              <a:rPr lang="en-US" sz="1300" dirty="0" smtClean="0"/>
              <a:t>Teacher </a:t>
            </a:r>
            <a:r>
              <a:rPr lang="en-US" sz="1300" dirty="0" smtClean="0">
                <a:hlinkClick r:id="rId23"/>
              </a:rPr>
              <a:t>https</a:t>
            </a:r>
            <a:r>
              <a:rPr lang="en-US" sz="1300" dirty="0">
                <a:hlinkClick r:id="rId23"/>
              </a:rPr>
              <a:t>://www.thereligionteacher.com/todaysparish</a:t>
            </a:r>
            <a:r>
              <a:rPr lang="en-US" sz="1300" dirty="0" smtClean="0">
                <a:hlinkClick r:id="rId23"/>
              </a:rPr>
              <a:t>/</a:t>
            </a:r>
            <a:r>
              <a:rPr lang="en-US" sz="1300" dirty="0" smtClean="0"/>
              <a:t> </a:t>
            </a:r>
          </a:p>
          <a:p>
            <a:r>
              <a:rPr lang="en-US" sz="1300" dirty="0" smtClean="0"/>
              <a:t>Parish Guide to Social Media by Clarissa </a:t>
            </a:r>
            <a:r>
              <a:rPr lang="en-US" sz="1300" dirty="0" err="1" smtClean="0"/>
              <a:t>Aljentera</a:t>
            </a:r>
            <a:r>
              <a:rPr lang="en-US" sz="1300" dirty="0"/>
              <a:t> </a:t>
            </a:r>
            <a:r>
              <a:rPr lang="en-US" sz="1300" dirty="0">
                <a:hlinkClick r:id="rId24"/>
              </a:rPr>
              <a:t>http://</a:t>
            </a:r>
            <a:r>
              <a:rPr lang="en-US" sz="1300" dirty="0" smtClean="0">
                <a:hlinkClick r:id="rId24"/>
              </a:rPr>
              <a:t>amzn.to/2uhSrwO</a:t>
            </a:r>
            <a:endParaRPr lang="en-US" sz="1300" dirty="0" smtClean="0"/>
          </a:p>
          <a:p>
            <a:r>
              <a:rPr lang="en-US" sz="1200" dirty="0"/>
              <a:t>The Social Media Gospel: Sharing the Good News in New </a:t>
            </a:r>
            <a:r>
              <a:rPr lang="en-US" sz="1200" dirty="0" smtClean="0"/>
              <a:t>Ways by </a:t>
            </a:r>
            <a:r>
              <a:rPr lang="en-US" sz="1200" dirty="0"/>
              <a:t>Meredith Gould </a:t>
            </a:r>
            <a:r>
              <a:rPr lang="en-US" sz="1200" dirty="0">
                <a:hlinkClick r:id="rId25"/>
              </a:rPr>
              <a:t>http://</a:t>
            </a:r>
            <a:r>
              <a:rPr lang="en-US" sz="1200" dirty="0" smtClean="0">
                <a:hlinkClick r:id="rId25"/>
              </a:rPr>
              <a:t>amzn.to/2hBrmi3</a:t>
            </a:r>
            <a:endParaRPr lang="en-US" sz="1200" dirty="0" smtClean="0"/>
          </a:p>
          <a:p>
            <a:r>
              <a:rPr lang="en-US" sz="1200" dirty="0" smtClean="0"/>
              <a:t/>
            </a:r>
            <a:br>
              <a:rPr lang="en-US" sz="1200" dirty="0" smtClean="0"/>
            </a:br>
            <a:r>
              <a:rPr lang="en-US" sz="1400" dirty="0" smtClean="0"/>
              <a:t/>
            </a:r>
            <a:br>
              <a:rPr lang="en-US" sz="1400" dirty="0" smtClean="0"/>
            </a:br>
            <a:endParaRPr lang="en-US" sz="1400" dirty="0" smtClean="0"/>
          </a:p>
          <a:p>
            <a:endParaRPr lang="en-US" sz="1400" dirty="0"/>
          </a:p>
        </p:txBody>
      </p:sp>
    </p:spTree>
    <p:extLst>
      <p:ext uri="{BB962C8B-B14F-4D97-AF65-F5344CB8AC3E}">
        <p14:creationId xmlns:p14="http://schemas.microsoft.com/office/powerpoint/2010/main" val="38602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 y="-52109"/>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407"/>
            <a:ext cx="9144000" cy="1814568"/>
          </a:xfrm>
          <a:prstGeom prst="rect">
            <a:avLst/>
          </a:prstGeom>
        </p:spPr>
      </p:pic>
      <p:sp>
        <p:nvSpPr>
          <p:cNvPr id="3" name="TextBox 2"/>
          <p:cNvSpPr txBox="1"/>
          <p:nvPr/>
        </p:nvSpPr>
        <p:spPr>
          <a:xfrm>
            <a:off x="307570" y="2626233"/>
            <a:ext cx="8337665" cy="584775"/>
          </a:xfrm>
          <a:prstGeom prst="rect">
            <a:avLst/>
          </a:prstGeom>
          <a:noFill/>
        </p:spPr>
        <p:txBody>
          <a:bodyPr wrap="square" rtlCol="0">
            <a:spAutoFit/>
          </a:bodyPr>
          <a:lstStyle/>
          <a:p>
            <a:pPr algn="ctr"/>
            <a:r>
              <a:rPr lang="en-US" sz="3200" dirty="0" smtClean="0"/>
              <a:t>Social Media and Your Parish</a:t>
            </a:r>
            <a:endParaRPr lang="en-US" sz="3200" dirty="0"/>
          </a:p>
        </p:txBody>
      </p:sp>
      <p:sp>
        <p:nvSpPr>
          <p:cNvPr id="5" name="TextBox 4"/>
          <p:cNvSpPr txBox="1"/>
          <p:nvPr/>
        </p:nvSpPr>
        <p:spPr>
          <a:xfrm>
            <a:off x="1362297" y="3912343"/>
            <a:ext cx="6319653" cy="1323439"/>
          </a:xfrm>
          <a:prstGeom prst="rect">
            <a:avLst/>
          </a:prstGeom>
          <a:noFill/>
        </p:spPr>
        <p:txBody>
          <a:bodyPr wrap="square" rtlCol="0">
            <a:spAutoFit/>
          </a:bodyPr>
          <a:lstStyle/>
          <a:p>
            <a:pPr algn="ctr"/>
            <a:r>
              <a:rPr lang="en-US" sz="8000" dirty="0" smtClean="0"/>
              <a:t>QUESTIONS?</a:t>
            </a:r>
            <a:endParaRPr lang="en-US" sz="8000" dirty="0"/>
          </a:p>
        </p:txBody>
      </p:sp>
      <p:sp>
        <p:nvSpPr>
          <p:cNvPr id="6" name="TextBox 5"/>
          <p:cNvSpPr txBox="1"/>
          <p:nvPr/>
        </p:nvSpPr>
        <p:spPr>
          <a:xfrm>
            <a:off x="694111" y="3017293"/>
            <a:ext cx="7564582" cy="523220"/>
          </a:xfrm>
          <a:prstGeom prst="rect">
            <a:avLst/>
          </a:prstGeom>
          <a:noFill/>
        </p:spPr>
        <p:txBody>
          <a:bodyPr wrap="square" rtlCol="0">
            <a:spAutoFit/>
          </a:bodyPr>
          <a:lstStyle/>
          <a:p>
            <a:pPr algn="ctr"/>
            <a:r>
              <a:rPr lang="en-US" sz="2800" b="1" dirty="0" smtClean="0">
                <a:solidFill>
                  <a:srgbClr val="C00000"/>
                </a:solidFill>
              </a:rPr>
              <a:t>Six steps to better social media management</a:t>
            </a:r>
            <a:endParaRPr lang="en-US" sz="2800" b="1" dirty="0">
              <a:solidFill>
                <a:srgbClr val="C00000"/>
              </a:solidFill>
            </a:endParaRPr>
          </a:p>
        </p:txBody>
      </p:sp>
    </p:spTree>
    <p:extLst>
      <p:ext uri="{BB962C8B-B14F-4D97-AF65-F5344CB8AC3E}">
        <p14:creationId xmlns:p14="http://schemas.microsoft.com/office/powerpoint/2010/main" val="260609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63"/>
            <a:ext cx="9144000" cy="6858000"/>
          </a:xfrm>
          <a:prstGeom prst="rect">
            <a:avLst/>
          </a:prstGeom>
        </p:spPr>
      </p:pic>
      <p:sp>
        <p:nvSpPr>
          <p:cNvPr id="2" name="Rectangle 1"/>
          <p:cNvSpPr/>
          <p:nvPr/>
        </p:nvSpPr>
        <p:spPr>
          <a:xfrm>
            <a:off x="1852933" y="1260454"/>
            <a:ext cx="5438134" cy="2800767"/>
          </a:xfrm>
          <a:prstGeom prst="rect">
            <a:avLst/>
          </a:prstGeom>
          <a:noFill/>
        </p:spPr>
        <p:txBody>
          <a:bodyPr wrap="square" lIns="91440" tIns="45720" rIns="91440" bIns="45720">
            <a:spAutoFit/>
          </a:bodyPr>
          <a:lstStyle/>
          <a:p>
            <a:pPr algn="ctr"/>
            <a:r>
              <a:rPr lang="en-US" sz="8800" b="1" cap="none" spc="0" dirty="0" smtClean="0">
                <a:ln w="22225">
                  <a:solidFill>
                    <a:schemeClr val="accent2"/>
                  </a:solidFill>
                  <a:prstDash val="solid"/>
                </a:ln>
                <a:solidFill>
                  <a:schemeClr val="accent2">
                    <a:lumMod val="40000"/>
                    <a:lumOff val="60000"/>
                  </a:schemeClr>
                </a:solidFill>
                <a:effectLst/>
              </a:rPr>
              <a:t>THANK YOU!</a:t>
            </a:r>
            <a:endParaRPr lang="en-US" sz="8800" b="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1959429" y="4822881"/>
            <a:ext cx="4667881" cy="369332"/>
          </a:xfrm>
          <a:prstGeom prst="rect">
            <a:avLst/>
          </a:prstGeom>
          <a:noFill/>
        </p:spPr>
        <p:txBody>
          <a:bodyPr wrap="none" rtlCol="0">
            <a:spAutoFit/>
          </a:bodyPr>
          <a:lstStyle/>
          <a:p>
            <a:r>
              <a:rPr lang="en-US" dirty="0" smtClean="0"/>
              <a:t>Download </a:t>
            </a:r>
            <a:r>
              <a:rPr lang="en-US" dirty="0" smtClean="0"/>
              <a:t>these slides at </a:t>
            </a:r>
            <a:r>
              <a:rPr lang="en-US" dirty="0">
                <a:hlinkClick r:id="rId3"/>
              </a:rPr>
              <a:t>http://</a:t>
            </a:r>
            <a:r>
              <a:rPr lang="en-US" dirty="0" smtClean="0">
                <a:hlinkClick r:id="rId3"/>
              </a:rPr>
              <a:t>bit.ly/2hChbK1</a:t>
            </a:r>
            <a:r>
              <a:rPr lang="en-US" dirty="0" smtClean="0"/>
              <a:t> </a:t>
            </a:r>
            <a:endParaRPr lang="en-US" dirty="0"/>
          </a:p>
        </p:txBody>
      </p:sp>
    </p:spTree>
    <p:extLst>
      <p:ext uri="{BB962C8B-B14F-4D97-AF65-F5344CB8AC3E}">
        <p14:creationId xmlns:p14="http://schemas.microsoft.com/office/powerpoint/2010/main" val="26919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5"/>
            <a:ext cx="9144000" cy="6858000"/>
          </a:xfrm>
          <a:prstGeom prst="rect">
            <a:avLst/>
          </a:prstGeom>
        </p:spPr>
      </p:pic>
      <p:sp>
        <p:nvSpPr>
          <p:cNvPr id="2" name="TextBox 1"/>
          <p:cNvSpPr txBox="1"/>
          <p:nvPr/>
        </p:nvSpPr>
        <p:spPr>
          <a:xfrm>
            <a:off x="210481" y="388651"/>
            <a:ext cx="1948162" cy="369332"/>
          </a:xfrm>
          <a:prstGeom prst="rect">
            <a:avLst/>
          </a:prstGeom>
          <a:noFill/>
        </p:spPr>
        <p:txBody>
          <a:bodyPr wrap="none" rtlCol="0">
            <a:spAutoFit/>
          </a:bodyPr>
          <a:lstStyle/>
          <a:p>
            <a:r>
              <a:rPr lang="en-US" dirty="0" smtClean="0"/>
              <a:t>Before you begin…</a:t>
            </a:r>
            <a:endParaRPr lang="en-US" dirty="0"/>
          </a:p>
        </p:txBody>
      </p:sp>
      <p:sp>
        <p:nvSpPr>
          <p:cNvPr id="3" name="TextBox 2"/>
          <p:cNvSpPr txBox="1"/>
          <p:nvPr/>
        </p:nvSpPr>
        <p:spPr>
          <a:xfrm>
            <a:off x="198398" y="639540"/>
            <a:ext cx="7372358" cy="707886"/>
          </a:xfrm>
          <a:prstGeom prst="rect">
            <a:avLst/>
          </a:prstGeom>
          <a:noFill/>
        </p:spPr>
        <p:txBody>
          <a:bodyPr wrap="square" rtlCol="0">
            <a:spAutoFit/>
          </a:bodyPr>
          <a:lstStyle/>
          <a:p>
            <a:r>
              <a:rPr lang="en-US" sz="4000" dirty="0" smtClean="0"/>
              <a:t>Conduct a social media audit</a:t>
            </a:r>
            <a:endParaRPr lang="en-US" sz="4000" dirty="0"/>
          </a:p>
        </p:txBody>
      </p:sp>
      <p:sp>
        <p:nvSpPr>
          <p:cNvPr id="5" name="TextBox 4"/>
          <p:cNvSpPr txBox="1"/>
          <p:nvPr/>
        </p:nvSpPr>
        <p:spPr>
          <a:xfrm>
            <a:off x="198398" y="1551855"/>
            <a:ext cx="7915500" cy="4278094"/>
          </a:xfrm>
          <a:prstGeom prst="rect">
            <a:avLst/>
          </a:prstGeom>
          <a:noFill/>
        </p:spPr>
        <p:txBody>
          <a:bodyPr wrap="none" rtlCol="0">
            <a:spAutoFit/>
          </a:bodyPr>
          <a:lstStyle/>
          <a:p>
            <a:r>
              <a:rPr lang="en-US" sz="1600" i="1" dirty="0" smtClean="0"/>
              <a:t>What is it? </a:t>
            </a:r>
          </a:p>
          <a:p>
            <a:r>
              <a:rPr lang="en-US" sz="1600" dirty="0" smtClean="0"/>
              <a:t>A </a:t>
            </a:r>
            <a:r>
              <a:rPr lang="en-US" sz="1600" dirty="0"/>
              <a:t>social media audit is </a:t>
            </a:r>
            <a:r>
              <a:rPr lang="en-US" sz="1600" dirty="0" smtClean="0"/>
              <a:t>an inventory of the </a:t>
            </a:r>
            <a:r>
              <a:rPr lang="en-US" sz="1600" dirty="0"/>
              <a:t>social </a:t>
            </a:r>
            <a:r>
              <a:rPr lang="en-US" sz="1600" dirty="0" smtClean="0"/>
              <a:t>media </a:t>
            </a:r>
          </a:p>
          <a:p>
            <a:r>
              <a:rPr lang="en-US" sz="1600" dirty="0" smtClean="0"/>
              <a:t>channels (Facebook, Twitter, etc.) that you’re using now, </a:t>
            </a:r>
          </a:p>
          <a:p>
            <a:r>
              <a:rPr lang="en-US" sz="1600" dirty="0" smtClean="0"/>
              <a:t>and who’s in charge of/posting to them.</a:t>
            </a:r>
          </a:p>
          <a:p>
            <a:endParaRPr lang="en-US" sz="1600" dirty="0"/>
          </a:p>
          <a:p>
            <a:r>
              <a:rPr lang="en-US" sz="1600" dirty="0"/>
              <a:t>The purpose is to </a:t>
            </a:r>
            <a:r>
              <a:rPr lang="en-US" sz="1600" dirty="0" smtClean="0"/>
              <a:t>discover what’s already in place, determine if the </a:t>
            </a:r>
          </a:p>
          <a:p>
            <a:r>
              <a:rPr lang="en-US" sz="1600" dirty="0" smtClean="0"/>
              <a:t>ownership is correct and to make sure there are no ‘rogue’ accounts out there </a:t>
            </a:r>
          </a:p>
          <a:p>
            <a:r>
              <a:rPr lang="en-US" sz="1600" dirty="0" smtClean="0"/>
              <a:t>that parishioners have started, or that the parish office may have launched, then abandoned.</a:t>
            </a:r>
          </a:p>
          <a:p>
            <a:endParaRPr lang="en-US" sz="1600" dirty="0"/>
          </a:p>
          <a:p>
            <a:r>
              <a:rPr lang="en-US" sz="1600" dirty="0" smtClean="0"/>
              <a:t>Ask office people, do a Google search, search on Facebook, Twitter and other channels.</a:t>
            </a:r>
          </a:p>
          <a:p>
            <a:endParaRPr lang="en-US" sz="1600" dirty="0"/>
          </a:p>
          <a:p>
            <a:r>
              <a:rPr lang="en-US" sz="1600" dirty="0" smtClean="0"/>
              <a:t>Make a list</a:t>
            </a:r>
            <a:r>
              <a:rPr lang="en-US" sz="1600" dirty="0"/>
              <a:t> </a:t>
            </a:r>
            <a:r>
              <a:rPr lang="en-US" sz="1600" dirty="0" smtClean="0"/>
              <a:t>including account</a:t>
            </a:r>
            <a:r>
              <a:rPr lang="en-US" sz="1600" dirty="0"/>
              <a:t> </a:t>
            </a:r>
            <a:r>
              <a:rPr lang="en-US" sz="1600" dirty="0" smtClean="0"/>
              <a:t>name, URL (web address), login info (including password), </a:t>
            </a:r>
          </a:p>
          <a:p>
            <a:r>
              <a:rPr lang="en-US" sz="1600" dirty="0" smtClean="0"/>
              <a:t>and current owner. </a:t>
            </a:r>
          </a:p>
          <a:p>
            <a:endParaRPr lang="en-US" sz="1600" dirty="0"/>
          </a:p>
          <a:p>
            <a:r>
              <a:rPr lang="en-US" sz="1600" dirty="0" smtClean="0"/>
              <a:t>Creating an </a:t>
            </a:r>
            <a:r>
              <a:rPr lang="en-US" sz="1600" dirty="0"/>
              <a:t>Excel spreadsheet is a good way </a:t>
            </a:r>
            <a:r>
              <a:rPr lang="en-US" sz="1600" dirty="0" smtClean="0"/>
              <a:t>using a </a:t>
            </a:r>
            <a:r>
              <a:rPr lang="en-US" sz="1600" dirty="0"/>
              <a:t>template like this one </a:t>
            </a:r>
          </a:p>
          <a:p>
            <a:r>
              <a:rPr lang="en-US" sz="1600" dirty="0"/>
              <a:t>from Hootsuite: </a:t>
            </a:r>
            <a:r>
              <a:rPr lang="en-US" sz="1600" dirty="0">
                <a:hlinkClick r:id="rId4"/>
              </a:rPr>
              <a:t>https://blog.hootsuite.com/social-media-audit-template</a:t>
            </a:r>
            <a:r>
              <a:rPr lang="en-US" sz="1600" dirty="0" smtClean="0">
                <a:hlinkClick r:id="rId4"/>
              </a:rPr>
              <a:t>/</a:t>
            </a:r>
            <a:r>
              <a:rPr lang="en-US" sz="1600" dirty="0" smtClean="0"/>
              <a:t>. </a:t>
            </a:r>
          </a:p>
          <a:p>
            <a:r>
              <a:rPr lang="en-US" sz="1600" dirty="0" smtClean="0"/>
              <a:t>Other good how-to advice found there, too.</a:t>
            </a:r>
            <a:endParaRPr lang="en-US"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8643">
            <a:off x="6332607" y="421204"/>
            <a:ext cx="2362183" cy="2490363"/>
          </a:xfrm>
          <a:prstGeom prst="rect">
            <a:avLst/>
          </a:prstGeom>
        </p:spPr>
      </p:pic>
    </p:spTree>
    <p:extLst>
      <p:ext uri="{BB962C8B-B14F-4D97-AF65-F5344CB8AC3E}">
        <p14:creationId xmlns:p14="http://schemas.microsoft.com/office/powerpoint/2010/main" val="26919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405641" cy="461665"/>
          </a:xfrm>
          <a:prstGeom prst="rect">
            <a:avLst/>
          </a:prstGeom>
          <a:noFill/>
        </p:spPr>
        <p:txBody>
          <a:bodyPr wrap="none" rtlCol="0">
            <a:spAutoFit/>
          </a:bodyPr>
          <a:lstStyle/>
          <a:p>
            <a:r>
              <a:rPr lang="en-US" sz="2400" dirty="0" smtClean="0"/>
              <a:t>STEP ONE</a:t>
            </a:r>
          </a:p>
        </p:txBody>
      </p:sp>
      <p:sp>
        <p:nvSpPr>
          <p:cNvPr id="6" name="TextBox 5"/>
          <p:cNvSpPr txBox="1"/>
          <p:nvPr/>
        </p:nvSpPr>
        <p:spPr>
          <a:xfrm>
            <a:off x="899097" y="722845"/>
            <a:ext cx="3776290" cy="1323439"/>
          </a:xfrm>
          <a:prstGeom prst="rect">
            <a:avLst/>
          </a:prstGeom>
          <a:noFill/>
        </p:spPr>
        <p:txBody>
          <a:bodyPr wrap="none" rtlCol="0">
            <a:spAutoFit/>
          </a:bodyPr>
          <a:lstStyle/>
          <a:p>
            <a:r>
              <a:rPr lang="en-US" sz="4000" dirty="0" smtClean="0"/>
              <a:t>Choose a Social </a:t>
            </a:r>
          </a:p>
          <a:p>
            <a:r>
              <a:rPr lang="en-US" sz="4000" dirty="0" smtClean="0"/>
              <a:t>Media ‘Manager’</a:t>
            </a:r>
            <a:endParaRPr lang="en-US" sz="4000" dirty="0"/>
          </a:p>
        </p:txBody>
      </p:sp>
      <p:sp>
        <p:nvSpPr>
          <p:cNvPr id="7" name="TextBox 6"/>
          <p:cNvSpPr txBox="1"/>
          <p:nvPr/>
        </p:nvSpPr>
        <p:spPr>
          <a:xfrm>
            <a:off x="791986" y="2382948"/>
            <a:ext cx="7051033" cy="3046988"/>
          </a:xfrm>
          <a:prstGeom prst="rect">
            <a:avLst/>
          </a:prstGeom>
          <a:noFill/>
        </p:spPr>
        <p:txBody>
          <a:bodyPr wrap="none" rtlCol="0">
            <a:spAutoFit/>
          </a:bodyPr>
          <a:lstStyle/>
          <a:p>
            <a:pPr marL="342900" indent="-342900">
              <a:buAutoNum type="arabicPeriod"/>
            </a:pPr>
            <a:r>
              <a:rPr lang="en-US" sz="2400" dirty="0" smtClean="0"/>
              <a:t>Familiarity with social media channels – </a:t>
            </a:r>
            <a:br>
              <a:rPr lang="en-US" sz="2400" dirty="0" smtClean="0"/>
            </a:br>
            <a:r>
              <a:rPr lang="en-US" sz="2400" dirty="0" smtClean="0"/>
              <a:t>and/or enthusiasm for learning about them</a:t>
            </a:r>
          </a:p>
          <a:p>
            <a:pPr marL="342900" indent="-342900">
              <a:buAutoNum type="arabicPeriod"/>
            </a:pPr>
            <a:r>
              <a:rPr lang="en-US" sz="2400" dirty="0" smtClean="0"/>
              <a:t>Will put together a social media policy for the parish</a:t>
            </a:r>
          </a:p>
          <a:p>
            <a:pPr marL="342900" indent="-342900">
              <a:buAutoNum type="arabicPeriod"/>
            </a:pPr>
            <a:r>
              <a:rPr lang="en-US" sz="2400" dirty="0" smtClean="0"/>
              <a:t>Keeps the social media audit document current</a:t>
            </a:r>
          </a:p>
          <a:p>
            <a:pPr marL="342900" indent="-342900">
              <a:buAutoNum type="arabicPeriod"/>
            </a:pPr>
            <a:r>
              <a:rPr lang="en-US" sz="2400" dirty="0" smtClean="0"/>
              <a:t>‘Gets’ the purpose of social media for your parish</a:t>
            </a:r>
            <a:br>
              <a:rPr lang="en-US" sz="2400" dirty="0" smtClean="0"/>
            </a:br>
            <a:r>
              <a:rPr lang="en-US" sz="2400" dirty="0" smtClean="0"/>
              <a:t>and actively supports its use</a:t>
            </a:r>
          </a:p>
          <a:p>
            <a:pPr marL="342900" indent="-342900">
              <a:buAutoNum type="arabicPeriod"/>
            </a:pPr>
            <a:r>
              <a:rPr lang="en-US" sz="2400" dirty="0" smtClean="0"/>
              <a:t>Able to delegate posting to trusted others</a:t>
            </a:r>
          </a:p>
          <a:p>
            <a:pPr marL="342900" indent="-342900">
              <a:buAutoNum type="arabicPeriod"/>
            </a:pPr>
            <a:r>
              <a:rPr lang="en-US" sz="2400" dirty="0" smtClean="0"/>
              <a:t>Wants to have fun!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6390">
            <a:off x="6116335" y="397937"/>
            <a:ext cx="2763085" cy="2072314"/>
          </a:xfrm>
          <a:prstGeom prst="rect">
            <a:avLst/>
          </a:prstGeom>
        </p:spPr>
      </p:pic>
    </p:spTree>
    <p:extLst>
      <p:ext uri="{BB962C8B-B14F-4D97-AF65-F5344CB8AC3E}">
        <p14:creationId xmlns:p14="http://schemas.microsoft.com/office/powerpoint/2010/main" val="26919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477649" cy="461665"/>
          </a:xfrm>
          <a:prstGeom prst="rect">
            <a:avLst/>
          </a:prstGeom>
          <a:noFill/>
        </p:spPr>
        <p:txBody>
          <a:bodyPr wrap="none" rtlCol="0">
            <a:spAutoFit/>
          </a:bodyPr>
          <a:lstStyle/>
          <a:p>
            <a:r>
              <a:rPr lang="en-US" sz="2400" dirty="0" smtClean="0"/>
              <a:t>STEP TWO</a:t>
            </a:r>
          </a:p>
        </p:txBody>
      </p:sp>
      <p:sp>
        <p:nvSpPr>
          <p:cNvPr id="6" name="TextBox 5"/>
          <p:cNvSpPr txBox="1"/>
          <p:nvPr/>
        </p:nvSpPr>
        <p:spPr>
          <a:xfrm>
            <a:off x="899097" y="722845"/>
            <a:ext cx="4721164" cy="1323439"/>
          </a:xfrm>
          <a:prstGeom prst="rect">
            <a:avLst/>
          </a:prstGeom>
          <a:noFill/>
        </p:spPr>
        <p:txBody>
          <a:bodyPr wrap="none" rtlCol="0">
            <a:spAutoFit/>
          </a:bodyPr>
          <a:lstStyle/>
          <a:p>
            <a:r>
              <a:rPr lang="en-US" sz="4000" dirty="0" smtClean="0"/>
              <a:t>Choose your</a:t>
            </a:r>
          </a:p>
          <a:p>
            <a:r>
              <a:rPr lang="en-US" sz="4000" dirty="0"/>
              <a:t>s</a:t>
            </a:r>
            <a:r>
              <a:rPr lang="en-US" sz="4000" dirty="0" smtClean="0"/>
              <a:t>ocial media channels</a:t>
            </a:r>
            <a:endParaRPr lang="en-US" sz="4000" dirty="0"/>
          </a:p>
        </p:txBody>
      </p:sp>
      <p:sp>
        <p:nvSpPr>
          <p:cNvPr id="7" name="TextBox 6"/>
          <p:cNvSpPr txBox="1"/>
          <p:nvPr/>
        </p:nvSpPr>
        <p:spPr>
          <a:xfrm>
            <a:off x="791986" y="2382948"/>
            <a:ext cx="7781104" cy="3785652"/>
          </a:xfrm>
          <a:prstGeom prst="rect">
            <a:avLst/>
          </a:prstGeom>
          <a:noFill/>
        </p:spPr>
        <p:txBody>
          <a:bodyPr wrap="none" rtlCol="0">
            <a:spAutoFit/>
          </a:bodyPr>
          <a:lstStyle/>
          <a:p>
            <a:pPr marL="342900" indent="-342900">
              <a:buAutoNum type="arabicPeriod"/>
            </a:pPr>
            <a:r>
              <a:rPr lang="en-US" sz="2400" dirty="0" smtClean="0"/>
              <a:t>So many channels, so little time: </a:t>
            </a:r>
            <a:br>
              <a:rPr lang="en-US" sz="2400" dirty="0" smtClean="0"/>
            </a:br>
            <a:r>
              <a:rPr lang="en-US" sz="2400" dirty="0" smtClean="0"/>
              <a:t>LIMIT the number of channels you post to</a:t>
            </a:r>
          </a:p>
          <a:p>
            <a:pPr marL="342900" indent="-342900">
              <a:buFontTx/>
              <a:buAutoNum type="arabicPeriod"/>
            </a:pPr>
            <a:r>
              <a:rPr lang="en-US" sz="2400" dirty="0"/>
              <a:t>If you’re found inactive channels during your social media </a:t>
            </a:r>
            <a:br>
              <a:rPr lang="en-US" sz="2400" dirty="0"/>
            </a:br>
            <a:r>
              <a:rPr lang="en-US" sz="2400" dirty="0"/>
              <a:t>audit, shut them down</a:t>
            </a:r>
            <a:r>
              <a:rPr lang="en-US" sz="2400" dirty="0" smtClean="0"/>
              <a:t>.</a:t>
            </a:r>
          </a:p>
          <a:p>
            <a:pPr marL="342900" indent="-342900">
              <a:buAutoNum type="arabicPeriod"/>
            </a:pPr>
            <a:r>
              <a:rPr lang="en-US" sz="2400" dirty="0" smtClean="0"/>
              <a:t>Recommended: Facebook page, Twitter, Instagram</a:t>
            </a:r>
          </a:p>
          <a:p>
            <a:pPr marL="342900" indent="-342900">
              <a:buAutoNum type="arabicPeriod"/>
            </a:pPr>
            <a:r>
              <a:rPr lang="en-US" sz="2400" dirty="0" smtClean="0"/>
              <a:t>Consider: YouTube, Pinterest, Periscope, Flickr</a:t>
            </a:r>
          </a:p>
          <a:p>
            <a:pPr marL="342900" indent="-342900">
              <a:buAutoNum type="arabicPeriod"/>
            </a:pPr>
            <a:r>
              <a:rPr lang="en-US" sz="2400" dirty="0" smtClean="0"/>
              <a:t>KEEP SAFE TRACK OF THOSE LOGINS! Consider using a </a:t>
            </a:r>
            <a:br>
              <a:rPr lang="en-US" sz="2400" dirty="0" smtClean="0"/>
            </a:br>
            <a:r>
              <a:rPr lang="en-US" sz="2400" dirty="0" smtClean="0"/>
              <a:t>password tracker like </a:t>
            </a:r>
            <a:r>
              <a:rPr lang="en-US" sz="2400" dirty="0" err="1" smtClean="0"/>
              <a:t>LastPass</a:t>
            </a:r>
            <a:r>
              <a:rPr lang="en-US" sz="2400" dirty="0" smtClean="0"/>
              <a:t>.</a:t>
            </a:r>
          </a:p>
          <a:p>
            <a:endParaRPr lang="en-US" sz="2400" dirty="0" smtClean="0"/>
          </a:p>
          <a:p>
            <a:pPr marL="342900" indent="-342900">
              <a:buAutoNum type="arabicPeriod"/>
            </a:pPr>
            <a:endParaRPr lang="en-US" sz="24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624" y="370494"/>
            <a:ext cx="2381250" cy="1428750"/>
          </a:xfrm>
          <a:prstGeom prst="rect">
            <a:avLst/>
          </a:prstGeom>
        </p:spPr>
      </p:pic>
    </p:spTree>
    <p:extLst>
      <p:ext uri="{BB962C8B-B14F-4D97-AF65-F5344CB8AC3E}">
        <p14:creationId xmlns:p14="http://schemas.microsoft.com/office/powerpoint/2010/main" val="311543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663725" cy="461665"/>
          </a:xfrm>
          <a:prstGeom prst="rect">
            <a:avLst/>
          </a:prstGeom>
          <a:noFill/>
        </p:spPr>
        <p:txBody>
          <a:bodyPr wrap="none" rtlCol="0">
            <a:spAutoFit/>
          </a:bodyPr>
          <a:lstStyle/>
          <a:p>
            <a:r>
              <a:rPr lang="en-US" sz="2400" dirty="0" smtClean="0"/>
              <a:t>STEP THREE</a:t>
            </a:r>
          </a:p>
        </p:txBody>
      </p:sp>
      <p:sp>
        <p:nvSpPr>
          <p:cNvPr id="6" name="TextBox 5"/>
          <p:cNvSpPr txBox="1"/>
          <p:nvPr/>
        </p:nvSpPr>
        <p:spPr>
          <a:xfrm>
            <a:off x="899097" y="722845"/>
            <a:ext cx="4600170" cy="1323439"/>
          </a:xfrm>
          <a:prstGeom prst="rect">
            <a:avLst/>
          </a:prstGeom>
          <a:noFill/>
        </p:spPr>
        <p:txBody>
          <a:bodyPr wrap="none" rtlCol="0">
            <a:spAutoFit/>
          </a:bodyPr>
          <a:lstStyle/>
          <a:p>
            <a:r>
              <a:rPr lang="en-US" sz="4000" dirty="0" smtClean="0"/>
              <a:t>Set your social media</a:t>
            </a:r>
            <a:br>
              <a:rPr lang="en-US" sz="4000" dirty="0" smtClean="0"/>
            </a:br>
            <a:r>
              <a:rPr lang="en-US" sz="4000" dirty="0" smtClean="0"/>
              <a:t>content agenda</a:t>
            </a:r>
            <a:endParaRPr lang="en-US" sz="4000" dirty="0"/>
          </a:p>
        </p:txBody>
      </p:sp>
      <p:sp>
        <p:nvSpPr>
          <p:cNvPr id="7" name="TextBox 6"/>
          <p:cNvSpPr txBox="1"/>
          <p:nvPr/>
        </p:nvSpPr>
        <p:spPr>
          <a:xfrm>
            <a:off x="902213" y="2077334"/>
            <a:ext cx="7339573" cy="4555093"/>
          </a:xfrm>
          <a:prstGeom prst="rect">
            <a:avLst/>
          </a:prstGeom>
          <a:noFill/>
        </p:spPr>
        <p:txBody>
          <a:bodyPr wrap="none" rtlCol="0">
            <a:spAutoFit/>
          </a:bodyPr>
          <a:lstStyle/>
          <a:p>
            <a:pPr marL="342900" indent="-342900">
              <a:buAutoNum type="arabicPeriod"/>
            </a:pPr>
            <a:r>
              <a:rPr lang="en-US" sz="2200" dirty="0" smtClean="0"/>
              <a:t>EVANGELIZE. We are here to spread the Word of God – use </a:t>
            </a:r>
            <a:br>
              <a:rPr lang="en-US" sz="2200" dirty="0" smtClean="0"/>
            </a:br>
            <a:r>
              <a:rPr lang="en-US" sz="2200" dirty="0" smtClean="0"/>
              <a:t>your social media channels to let people know about </a:t>
            </a:r>
            <a:br>
              <a:rPr lang="en-US" sz="2200" dirty="0" smtClean="0"/>
            </a:br>
            <a:r>
              <a:rPr lang="en-US" sz="2200" dirty="0" smtClean="0"/>
              <a:t>the joy in your parish</a:t>
            </a:r>
          </a:p>
          <a:p>
            <a:pPr marL="342900" indent="-342900">
              <a:buFontTx/>
              <a:buAutoNum type="arabicPeriod"/>
            </a:pPr>
            <a:r>
              <a:rPr lang="en-US" sz="2200" dirty="0" smtClean="0"/>
              <a:t>INFORM. There’s lots going on. Let people know!</a:t>
            </a:r>
          </a:p>
          <a:p>
            <a:pPr marL="342900" indent="-342900">
              <a:buAutoNum type="arabicPeriod"/>
            </a:pPr>
            <a:r>
              <a:rPr lang="en-US" sz="2200" dirty="0" smtClean="0"/>
              <a:t>SUPPORT. Your parish ministries are there to accompany</a:t>
            </a:r>
            <a:br>
              <a:rPr lang="en-US" sz="2200" dirty="0" smtClean="0"/>
            </a:br>
            <a:r>
              <a:rPr lang="en-US" sz="2200" dirty="0" smtClean="0"/>
              <a:t>people on their spiritual journey.</a:t>
            </a:r>
          </a:p>
          <a:p>
            <a:pPr marL="342900" indent="-342900">
              <a:buAutoNum type="arabicPeriod"/>
            </a:pPr>
            <a:r>
              <a:rPr lang="en-US" sz="2200" dirty="0" smtClean="0"/>
              <a:t>Post from your web site, trusted Catholic news sites,</a:t>
            </a:r>
            <a:br>
              <a:rPr lang="en-US" sz="2200" dirty="0" smtClean="0"/>
            </a:br>
            <a:r>
              <a:rPr lang="en-US" sz="2200" dirty="0" smtClean="0"/>
              <a:t>parish calendar, diocesan paper, online bulletin, and</a:t>
            </a:r>
            <a:br>
              <a:rPr lang="en-US" sz="2200" dirty="0" smtClean="0"/>
            </a:br>
            <a:r>
              <a:rPr lang="en-US" sz="2200" dirty="0" smtClean="0"/>
              <a:t>PICTURES </a:t>
            </a:r>
            <a:r>
              <a:rPr lang="en-US" sz="2200" dirty="0" err="1" smtClean="0"/>
              <a:t>PICTURES</a:t>
            </a:r>
            <a:r>
              <a:rPr lang="en-US" sz="2200" dirty="0" smtClean="0"/>
              <a:t> </a:t>
            </a:r>
            <a:r>
              <a:rPr lang="en-US" sz="2200" dirty="0" err="1" smtClean="0"/>
              <a:t>PICTURES</a:t>
            </a:r>
            <a:r>
              <a:rPr lang="en-US" sz="2200" dirty="0" smtClean="0"/>
              <a:t>!</a:t>
            </a:r>
          </a:p>
          <a:p>
            <a:pPr marL="342900" indent="-342900">
              <a:buAutoNum type="arabicPeriod"/>
            </a:pPr>
            <a:r>
              <a:rPr lang="en-US" sz="2200" dirty="0" smtClean="0"/>
              <a:t>The number of posts per day or week is up to you – too few</a:t>
            </a:r>
            <a:br>
              <a:rPr lang="en-US" sz="2200" dirty="0" smtClean="0"/>
            </a:br>
            <a:r>
              <a:rPr lang="en-US" sz="2200" dirty="0" smtClean="0"/>
              <a:t>and people forget you; too many and it’s annoying.</a:t>
            </a:r>
          </a:p>
          <a:p>
            <a:endParaRPr lang="en-US" sz="2400" dirty="0" smtClean="0"/>
          </a:p>
          <a:p>
            <a:pPr marL="342900" indent="-342900">
              <a:buAutoNum type="arabicPeriod"/>
            </a:pPr>
            <a:endParaRPr lang="en-US" sz="24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1408">
            <a:off x="6689994" y="328892"/>
            <a:ext cx="2095500" cy="1666875"/>
          </a:xfrm>
          <a:prstGeom prst="rect">
            <a:avLst/>
          </a:prstGeom>
        </p:spPr>
      </p:pic>
    </p:spTree>
    <p:extLst>
      <p:ext uri="{BB962C8B-B14F-4D97-AF65-F5344CB8AC3E}">
        <p14:creationId xmlns:p14="http://schemas.microsoft.com/office/powerpoint/2010/main" val="17739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558440" cy="461665"/>
          </a:xfrm>
          <a:prstGeom prst="rect">
            <a:avLst/>
          </a:prstGeom>
          <a:noFill/>
        </p:spPr>
        <p:txBody>
          <a:bodyPr wrap="none" rtlCol="0">
            <a:spAutoFit/>
          </a:bodyPr>
          <a:lstStyle/>
          <a:p>
            <a:r>
              <a:rPr lang="en-US" sz="2400" dirty="0" smtClean="0"/>
              <a:t>STEP FOUR</a:t>
            </a:r>
          </a:p>
        </p:txBody>
      </p:sp>
      <p:sp>
        <p:nvSpPr>
          <p:cNvPr id="6" name="TextBox 5"/>
          <p:cNvSpPr txBox="1"/>
          <p:nvPr/>
        </p:nvSpPr>
        <p:spPr>
          <a:xfrm>
            <a:off x="899097" y="722845"/>
            <a:ext cx="3432158" cy="707886"/>
          </a:xfrm>
          <a:prstGeom prst="rect">
            <a:avLst/>
          </a:prstGeom>
          <a:noFill/>
        </p:spPr>
        <p:txBody>
          <a:bodyPr wrap="none" rtlCol="0">
            <a:spAutoFit/>
          </a:bodyPr>
          <a:lstStyle/>
          <a:p>
            <a:r>
              <a:rPr lang="en-US" sz="4000" dirty="0" smtClean="0"/>
              <a:t>Use smart tools</a:t>
            </a:r>
            <a:endParaRPr lang="en-US" sz="4000" dirty="0"/>
          </a:p>
        </p:txBody>
      </p:sp>
      <p:sp>
        <p:nvSpPr>
          <p:cNvPr id="7" name="TextBox 6"/>
          <p:cNvSpPr txBox="1"/>
          <p:nvPr/>
        </p:nvSpPr>
        <p:spPr>
          <a:xfrm>
            <a:off x="828076" y="1902873"/>
            <a:ext cx="7813165" cy="4524315"/>
          </a:xfrm>
          <a:prstGeom prst="rect">
            <a:avLst/>
          </a:prstGeom>
          <a:noFill/>
        </p:spPr>
        <p:txBody>
          <a:bodyPr wrap="none" rtlCol="0">
            <a:spAutoFit/>
          </a:bodyPr>
          <a:lstStyle/>
          <a:p>
            <a:pPr marL="342900" indent="-342900">
              <a:buAutoNum type="arabicPeriod"/>
            </a:pPr>
            <a:r>
              <a:rPr lang="en-US" sz="2400" dirty="0" smtClean="0"/>
              <a:t>Use your smartphone, iPad or tablet. </a:t>
            </a:r>
            <a:br>
              <a:rPr lang="en-US" sz="2400" dirty="0" smtClean="0"/>
            </a:br>
            <a:r>
              <a:rPr lang="en-US" sz="2400" dirty="0" smtClean="0"/>
              <a:t>All social channels have excellent mobile apps.</a:t>
            </a:r>
          </a:p>
          <a:p>
            <a:pPr marL="342900" indent="-342900">
              <a:buFontTx/>
              <a:buAutoNum type="arabicPeriod"/>
            </a:pPr>
            <a:r>
              <a:rPr lang="en-US" sz="2400" dirty="0" smtClean="0"/>
              <a:t>Use a password manager like </a:t>
            </a:r>
            <a:r>
              <a:rPr lang="en-US" sz="2400" dirty="0" err="1" smtClean="0"/>
              <a:t>LastPass</a:t>
            </a:r>
            <a:r>
              <a:rPr lang="en-US" sz="2400" dirty="0" smtClean="0"/>
              <a:t>.</a:t>
            </a:r>
          </a:p>
          <a:p>
            <a:pPr marL="342900" indent="-342900">
              <a:buAutoNum type="arabicPeriod"/>
            </a:pPr>
            <a:r>
              <a:rPr lang="en-US" sz="2400" dirty="0" smtClean="0"/>
              <a:t>Consider using a dashboard like </a:t>
            </a:r>
            <a:r>
              <a:rPr lang="en-US" sz="2400" dirty="0" err="1" smtClean="0"/>
              <a:t>Tweetdeck</a:t>
            </a:r>
            <a:r>
              <a:rPr lang="en-US" sz="2400" dirty="0" smtClean="0"/>
              <a:t>, Hootsuite or </a:t>
            </a:r>
            <a:br>
              <a:rPr lang="en-US" sz="2400" dirty="0" smtClean="0"/>
            </a:br>
            <a:r>
              <a:rPr lang="en-US" sz="2400" dirty="0" smtClean="0"/>
              <a:t>Sprout Social to bring your accounts together in one place </a:t>
            </a:r>
            <a:br>
              <a:rPr lang="en-US" sz="2400" dirty="0" smtClean="0"/>
            </a:br>
            <a:r>
              <a:rPr lang="en-US" sz="2400" dirty="0" smtClean="0"/>
              <a:t>and make it easier to schedule, monitor comments and </a:t>
            </a:r>
            <a:br>
              <a:rPr lang="en-US" sz="2400" dirty="0" smtClean="0"/>
            </a:br>
            <a:r>
              <a:rPr lang="en-US" sz="2400" dirty="0" smtClean="0"/>
              <a:t>answer questions.</a:t>
            </a:r>
          </a:p>
          <a:p>
            <a:pPr marL="342900" indent="-342900">
              <a:buAutoNum type="arabicPeriod"/>
            </a:pPr>
            <a:r>
              <a:rPr lang="en-US" sz="2400" dirty="0" smtClean="0"/>
              <a:t>Set your notifications so you’re not a slave to your device</a:t>
            </a:r>
            <a:br>
              <a:rPr lang="en-US" sz="2400" dirty="0" smtClean="0"/>
            </a:br>
            <a:r>
              <a:rPr lang="en-US" sz="2400" dirty="0" smtClean="0"/>
              <a:t>(Quiet hours, selected notifications)</a:t>
            </a:r>
          </a:p>
          <a:p>
            <a:pPr marL="342900" indent="-342900">
              <a:buAutoNum type="arabicPeriod"/>
            </a:pPr>
            <a:r>
              <a:rPr lang="en-US" sz="2400" dirty="0" smtClean="0"/>
              <a:t>Use a tool like IFTTT to create applets and multi-post </a:t>
            </a:r>
            <a:br>
              <a:rPr lang="en-US" sz="2400" dirty="0" smtClean="0"/>
            </a:br>
            <a:r>
              <a:rPr lang="en-US" sz="2400" dirty="0" smtClean="0"/>
              <a:t>automatically</a:t>
            </a:r>
          </a:p>
          <a:p>
            <a:pPr marL="342900" indent="-342900">
              <a:buAutoNum type="arabicPeriod"/>
            </a:pPr>
            <a:endParaRPr lang="en-US" sz="24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7737">
            <a:off x="6059335" y="514617"/>
            <a:ext cx="2773628" cy="1832228"/>
          </a:xfrm>
          <a:prstGeom prst="rect">
            <a:avLst/>
          </a:prstGeom>
        </p:spPr>
      </p:pic>
    </p:spTree>
    <p:extLst>
      <p:ext uri="{BB962C8B-B14F-4D97-AF65-F5344CB8AC3E}">
        <p14:creationId xmlns:p14="http://schemas.microsoft.com/office/powerpoint/2010/main" val="393227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396023" cy="461665"/>
          </a:xfrm>
          <a:prstGeom prst="rect">
            <a:avLst/>
          </a:prstGeom>
          <a:noFill/>
        </p:spPr>
        <p:txBody>
          <a:bodyPr wrap="none" rtlCol="0">
            <a:spAutoFit/>
          </a:bodyPr>
          <a:lstStyle/>
          <a:p>
            <a:r>
              <a:rPr lang="en-US" sz="2400" dirty="0" smtClean="0"/>
              <a:t>STEP FIVE</a:t>
            </a:r>
          </a:p>
        </p:txBody>
      </p:sp>
      <p:sp>
        <p:nvSpPr>
          <p:cNvPr id="6" name="TextBox 5"/>
          <p:cNvSpPr txBox="1"/>
          <p:nvPr/>
        </p:nvSpPr>
        <p:spPr>
          <a:xfrm>
            <a:off x="899097" y="722845"/>
            <a:ext cx="3633495" cy="707886"/>
          </a:xfrm>
          <a:prstGeom prst="rect">
            <a:avLst/>
          </a:prstGeom>
          <a:noFill/>
        </p:spPr>
        <p:txBody>
          <a:bodyPr wrap="none" rtlCol="0">
            <a:spAutoFit/>
          </a:bodyPr>
          <a:lstStyle/>
          <a:p>
            <a:r>
              <a:rPr lang="en-US" sz="4000" dirty="0" smtClean="0"/>
              <a:t>Spread the word</a:t>
            </a:r>
            <a:endParaRPr lang="en-US" sz="4000" dirty="0"/>
          </a:p>
        </p:txBody>
      </p:sp>
      <p:sp>
        <p:nvSpPr>
          <p:cNvPr id="7" name="TextBox 6"/>
          <p:cNvSpPr txBox="1"/>
          <p:nvPr/>
        </p:nvSpPr>
        <p:spPr>
          <a:xfrm>
            <a:off x="828076" y="1902873"/>
            <a:ext cx="8161337" cy="4524315"/>
          </a:xfrm>
          <a:prstGeom prst="rect">
            <a:avLst/>
          </a:prstGeom>
          <a:noFill/>
        </p:spPr>
        <p:txBody>
          <a:bodyPr wrap="none" rtlCol="0">
            <a:spAutoFit/>
          </a:bodyPr>
          <a:lstStyle/>
          <a:p>
            <a:pPr marL="342900" indent="-342900">
              <a:buAutoNum type="arabicPeriod"/>
            </a:pPr>
            <a:r>
              <a:rPr lang="en-US" sz="2400" dirty="0" smtClean="0"/>
              <a:t>Use your bulletin and newsletters to </a:t>
            </a:r>
            <a:br>
              <a:rPr lang="en-US" sz="2400" dirty="0" smtClean="0"/>
            </a:br>
            <a:r>
              <a:rPr lang="en-US" sz="2400" dirty="0" smtClean="0"/>
              <a:t>let people know where your parish </a:t>
            </a:r>
            <a:br>
              <a:rPr lang="en-US" sz="2400" dirty="0" smtClean="0"/>
            </a:br>
            <a:r>
              <a:rPr lang="en-US" sz="2400" dirty="0" smtClean="0"/>
              <a:t>can be found on social media.</a:t>
            </a:r>
          </a:p>
          <a:p>
            <a:pPr marL="342900" indent="-342900">
              <a:buFontTx/>
              <a:buAutoNum type="arabicPeriod"/>
            </a:pPr>
            <a:r>
              <a:rPr lang="en-US" sz="2400" dirty="0" smtClean="0"/>
              <a:t>Make sure your web site is optimized for social –</a:t>
            </a:r>
            <a:br>
              <a:rPr lang="en-US" sz="2400" dirty="0" smtClean="0"/>
            </a:br>
            <a:r>
              <a:rPr lang="en-US" sz="2400" dirty="0" smtClean="0"/>
              <a:t>make pages and stories easily shareable.</a:t>
            </a:r>
          </a:p>
          <a:p>
            <a:pPr marL="342900" indent="-342900">
              <a:buAutoNum type="arabicPeriod"/>
            </a:pPr>
            <a:r>
              <a:rPr lang="en-US" sz="2400" dirty="0" smtClean="0"/>
              <a:t>Make sure your social channels are part of your web site</a:t>
            </a:r>
            <a:br>
              <a:rPr lang="en-US" sz="2400" dirty="0" smtClean="0"/>
            </a:br>
            <a:r>
              <a:rPr lang="en-US" sz="2400" dirty="0" smtClean="0"/>
              <a:t>template so people can follow you easily.</a:t>
            </a:r>
          </a:p>
          <a:p>
            <a:pPr marL="342900" indent="-342900">
              <a:buAutoNum type="arabicPeriod"/>
            </a:pPr>
            <a:r>
              <a:rPr lang="en-US" sz="2400" dirty="0" smtClean="0"/>
              <a:t>Mention your social presence during Sunday announcements</a:t>
            </a:r>
            <a:r>
              <a:rPr lang="en-US" sz="2400" dirty="0"/>
              <a:t/>
            </a:r>
            <a:br>
              <a:rPr lang="en-US" sz="2400" dirty="0"/>
            </a:br>
            <a:r>
              <a:rPr lang="en-US" sz="2400" dirty="0" smtClean="0"/>
              <a:t>once a month or so.</a:t>
            </a:r>
            <a:endParaRPr lang="en-US" sz="2400" dirty="0"/>
          </a:p>
          <a:p>
            <a:pPr marL="342900" indent="-342900">
              <a:buAutoNum type="arabicPeriod"/>
            </a:pPr>
            <a:r>
              <a:rPr lang="en-US" sz="2400" dirty="0" smtClean="0"/>
              <a:t>Have </a:t>
            </a:r>
            <a:r>
              <a:rPr lang="en-US" sz="2400" dirty="0"/>
              <a:t>a parish app that includes shareable content and has</a:t>
            </a:r>
            <a:br>
              <a:rPr lang="en-US" sz="2400" dirty="0"/>
            </a:br>
            <a:r>
              <a:rPr lang="en-US" sz="2400" dirty="0"/>
              <a:t>links to your social channels and can send notifications.</a:t>
            </a:r>
          </a:p>
          <a:p>
            <a:pPr marL="342900" indent="-342900">
              <a:buAutoNum type="arabicPeriod"/>
            </a:pPr>
            <a:endParaRPr lang="en-US" sz="2400"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71933">
            <a:off x="6597060" y="325264"/>
            <a:ext cx="2053834" cy="2711757"/>
          </a:xfrm>
          <a:prstGeom prst="rect">
            <a:avLst/>
          </a:prstGeom>
        </p:spPr>
      </p:pic>
      <p:sp>
        <p:nvSpPr>
          <p:cNvPr id="5" name="Right Arrow 4"/>
          <p:cNvSpPr/>
          <p:nvPr/>
        </p:nvSpPr>
        <p:spPr>
          <a:xfrm rot="10800000">
            <a:off x="8181288" y="2818538"/>
            <a:ext cx="693337" cy="5325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90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899097" y="370494"/>
            <a:ext cx="1230914" cy="461665"/>
          </a:xfrm>
          <a:prstGeom prst="rect">
            <a:avLst/>
          </a:prstGeom>
          <a:noFill/>
        </p:spPr>
        <p:txBody>
          <a:bodyPr wrap="none" rtlCol="0">
            <a:spAutoFit/>
          </a:bodyPr>
          <a:lstStyle/>
          <a:p>
            <a:r>
              <a:rPr lang="en-US" sz="2400" dirty="0" smtClean="0"/>
              <a:t>STEP SIX</a:t>
            </a:r>
          </a:p>
        </p:txBody>
      </p:sp>
      <p:sp>
        <p:nvSpPr>
          <p:cNvPr id="6" name="TextBox 5"/>
          <p:cNvSpPr txBox="1"/>
          <p:nvPr/>
        </p:nvSpPr>
        <p:spPr>
          <a:xfrm>
            <a:off x="899097" y="722845"/>
            <a:ext cx="2331216" cy="707886"/>
          </a:xfrm>
          <a:prstGeom prst="rect">
            <a:avLst/>
          </a:prstGeom>
          <a:noFill/>
        </p:spPr>
        <p:txBody>
          <a:bodyPr wrap="none" rtlCol="0">
            <a:spAutoFit/>
          </a:bodyPr>
          <a:lstStyle/>
          <a:p>
            <a:r>
              <a:rPr lang="en-US" sz="4000" dirty="0" smtClean="0"/>
              <a:t>HAVE FUN</a:t>
            </a:r>
            <a:endParaRPr lang="en-US" sz="4000" dirty="0"/>
          </a:p>
        </p:txBody>
      </p:sp>
      <p:sp>
        <p:nvSpPr>
          <p:cNvPr id="7" name="TextBox 6"/>
          <p:cNvSpPr txBox="1"/>
          <p:nvPr/>
        </p:nvSpPr>
        <p:spPr>
          <a:xfrm>
            <a:off x="828076" y="1902873"/>
            <a:ext cx="5021091" cy="2308324"/>
          </a:xfrm>
          <a:prstGeom prst="rect">
            <a:avLst/>
          </a:prstGeom>
          <a:noFill/>
        </p:spPr>
        <p:txBody>
          <a:bodyPr wrap="square" rtlCol="0">
            <a:spAutoFit/>
          </a:bodyPr>
          <a:lstStyle/>
          <a:p>
            <a:r>
              <a:rPr lang="en-US" sz="2400" dirty="0" smtClean="0"/>
              <a:t>The work of the Lord is serious, but that doesn’t mean Christians aren’t joyful! Let people know in your posts</a:t>
            </a:r>
            <a:br>
              <a:rPr lang="en-US" sz="2400" dirty="0" smtClean="0"/>
            </a:br>
            <a:r>
              <a:rPr lang="en-US" sz="2400" dirty="0" smtClean="0"/>
              <a:t>-- especially your pictures – that your community of  believers is filled with the love of the Lord!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351">
            <a:off x="6345589" y="420893"/>
            <a:ext cx="2301989" cy="3284171"/>
          </a:xfrm>
          <a:prstGeom prst="rect">
            <a:avLst/>
          </a:prstGeom>
        </p:spPr>
      </p:pic>
    </p:spTree>
    <p:extLst>
      <p:ext uri="{BB962C8B-B14F-4D97-AF65-F5344CB8AC3E}">
        <p14:creationId xmlns:p14="http://schemas.microsoft.com/office/powerpoint/2010/main" val="20709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100_LOAVESFISHES_PPT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31"/>
            <a:ext cx="9144000" cy="6858000"/>
          </a:xfrm>
          <a:prstGeom prst="rect">
            <a:avLst/>
          </a:prstGeom>
        </p:spPr>
      </p:pic>
      <p:sp>
        <p:nvSpPr>
          <p:cNvPr id="2" name="TextBox 1"/>
          <p:cNvSpPr txBox="1"/>
          <p:nvPr/>
        </p:nvSpPr>
        <p:spPr>
          <a:xfrm>
            <a:off x="728275" y="585421"/>
            <a:ext cx="1791581" cy="461665"/>
          </a:xfrm>
          <a:prstGeom prst="rect">
            <a:avLst/>
          </a:prstGeom>
          <a:noFill/>
        </p:spPr>
        <p:txBody>
          <a:bodyPr wrap="none" rtlCol="0">
            <a:spAutoFit/>
          </a:bodyPr>
          <a:lstStyle/>
          <a:p>
            <a:r>
              <a:rPr lang="en-US" sz="2400" dirty="0" smtClean="0"/>
              <a:t>Wrapping up</a:t>
            </a:r>
          </a:p>
        </p:txBody>
      </p:sp>
      <p:sp>
        <p:nvSpPr>
          <p:cNvPr id="6" name="TextBox 5"/>
          <p:cNvSpPr txBox="1"/>
          <p:nvPr/>
        </p:nvSpPr>
        <p:spPr>
          <a:xfrm>
            <a:off x="728275" y="998393"/>
            <a:ext cx="4018729" cy="707886"/>
          </a:xfrm>
          <a:prstGeom prst="rect">
            <a:avLst/>
          </a:prstGeom>
          <a:noFill/>
        </p:spPr>
        <p:txBody>
          <a:bodyPr wrap="none" rtlCol="0">
            <a:spAutoFit/>
          </a:bodyPr>
          <a:lstStyle/>
          <a:p>
            <a:r>
              <a:rPr lang="en-US" sz="4000" dirty="0" smtClean="0"/>
              <a:t>Today’s Takeaways</a:t>
            </a:r>
            <a:endParaRPr lang="en-US" sz="4000" dirty="0"/>
          </a:p>
        </p:txBody>
      </p:sp>
      <p:sp>
        <p:nvSpPr>
          <p:cNvPr id="7" name="TextBox 6"/>
          <p:cNvSpPr txBox="1"/>
          <p:nvPr/>
        </p:nvSpPr>
        <p:spPr>
          <a:xfrm>
            <a:off x="529593" y="2047804"/>
            <a:ext cx="7944135" cy="3785652"/>
          </a:xfrm>
          <a:prstGeom prst="rect">
            <a:avLst/>
          </a:prstGeom>
          <a:noFill/>
        </p:spPr>
        <p:txBody>
          <a:bodyPr wrap="square" rtlCol="0">
            <a:spAutoFit/>
          </a:bodyPr>
          <a:lstStyle/>
          <a:p>
            <a:r>
              <a:rPr lang="en-US" sz="2400" dirty="0" smtClean="0"/>
              <a:t>First, do a social-media audit </a:t>
            </a:r>
          </a:p>
          <a:p>
            <a:r>
              <a:rPr lang="en-US" sz="2400" dirty="0" smtClean="0"/>
              <a:t>so you get a snapshot of tools your parish </a:t>
            </a:r>
          </a:p>
          <a:p>
            <a:r>
              <a:rPr lang="en-US" sz="2400" dirty="0" smtClean="0"/>
              <a:t>is already using.</a:t>
            </a:r>
          </a:p>
          <a:p>
            <a:endParaRPr lang="en-US" sz="2400" dirty="0"/>
          </a:p>
          <a:p>
            <a:r>
              <a:rPr lang="en-US" sz="2400" dirty="0" smtClean="0"/>
              <a:t>1. Pick a parish point person to assure organization</a:t>
            </a:r>
          </a:p>
          <a:p>
            <a:r>
              <a:rPr lang="en-US" sz="2400" dirty="0" smtClean="0"/>
              <a:t>2. Be selective about the social media channels you use.</a:t>
            </a:r>
          </a:p>
          <a:p>
            <a:r>
              <a:rPr lang="en-US" sz="2400" dirty="0" smtClean="0"/>
              <a:t>3. Know where your content is coming from.</a:t>
            </a:r>
          </a:p>
          <a:p>
            <a:r>
              <a:rPr lang="en-US" sz="2400" dirty="0" smtClean="0"/>
              <a:t>4. Use smart tools like apps, scheduling, managers.</a:t>
            </a:r>
          </a:p>
          <a:p>
            <a:r>
              <a:rPr lang="en-US" sz="2400" dirty="0" smtClean="0"/>
              <a:t>5. Let your parish know where to find you.</a:t>
            </a:r>
          </a:p>
          <a:p>
            <a:r>
              <a:rPr lang="en-US" sz="2400" dirty="0" smtClean="0"/>
              <a:t>6. Have fun!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959" y="164774"/>
            <a:ext cx="2210009" cy="3446259"/>
          </a:xfrm>
          <a:prstGeom prst="rect">
            <a:avLst/>
          </a:prstGeom>
        </p:spPr>
      </p:pic>
    </p:spTree>
    <p:extLst>
      <p:ext uri="{BB962C8B-B14F-4D97-AF65-F5344CB8AC3E}">
        <p14:creationId xmlns:p14="http://schemas.microsoft.com/office/powerpoint/2010/main" val="30870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 4to3 template (2).potx" id="{A72610E7-65DA-4C77-8F00-41CE6AEA8A41}" vid="{C247B35D-EF3B-464F-8B84-95524649A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TotalTime>
  <Words>1191</Words>
  <Application>Microsoft Office PowerPoint</Application>
  <PresentationFormat>On-screen Show (4:3)</PresentationFormat>
  <Paragraphs>120</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Our Sunday Visitor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Alt</dc:creator>
  <cp:lastModifiedBy>Stewart, Tracy</cp:lastModifiedBy>
  <cp:revision>37</cp:revision>
  <cp:lastPrinted>2017-08-07T14:43:50Z</cp:lastPrinted>
  <dcterms:created xsi:type="dcterms:W3CDTF">2016-10-20T13:57:42Z</dcterms:created>
  <dcterms:modified xsi:type="dcterms:W3CDTF">2017-08-07T14:45:31Z</dcterms:modified>
</cp:coreProperties>
</file>